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65" r:id="rId5"/>
    <p:sldId id="517" r:id="rId6"/>
    <p:sldId id="355" r:id="rId7"/>
    <p:sldId id="369" r:id="rId8"/>
    <p:sldId id="354" r:id="rId9"/>
    <p:sldId id="365" r:id="rId10"/>
    <p:sldId id="366" r:id="rId11"/>
    <p:sldId id="380" r:id="rId12"/>
    <p:sldId id="381" r:id="rId13"/>
    <p:sldId id="382" r:id="rId14"/>
    <p:sldId id="325" r:id="rId15"/>
    <p:sldId id="348" r:id="rId16"/>
    <p:sldId id="347" r:id="rId17"/>
    <p:sldId id="383" r:id="rId18"/>
    <p:sldId id="358" r:id="rId19"/>
    <p:sldId id="326" r:id="rId20"/>
    <p:sldId id="327" r:id="rId21"/>
    <p:sldId id="371" r:id="rId22"/>
    <p:sldId id="328" r:id="rId23"/>
    <p:sldId id="345" r:id="rId24"/>
    <p:sldId id="329" r:id="rId25"/>
    <p:sldId id="330" r:id="rId26"/>
    <p:sldId id="346" r:id="rId27"/>
    <p:sldId id="335" r:id="rId28"/>
    <p:sldId id="393" r:id="rId29"/>
    <p:sldId id="336" r:id="rId30"/>
    <p:sldId id="339" r:id="rId31"/>
    <p:sldId id="340" r:id="rId32"/>
    <p:sldId id="341" r:id="rId33"/>
    <p:sldId id="342" r:id="rId34"/>
    <p:sldId id="350" r:id="rId35"/>
    <p:sldId id="343" r:id="rId36"/>
    <p:sldId id="374" r:id="rId37"/>
    <p:sldId id="351" r:id="rId38"/>
    <p:sldId id="338" r:id="rId39"/>
    <p:sldId id="344" r:id="rId40"/>
    <p:sldId id="352" r:id="rId41"/>
    <p:sldId id="376" r:id="rId42"/>
    <p:sldId id="518" r:id="rId43"/>
    <p:sldId id="519" r:id="rId44"/>
    <p:sldId id="362" r:id="rId45"/>
    <p:sldId id="363" r:id="rId46"/>
    <p:sldId id="401" r:id="rId47"/>
    <p:sldId id="353" r:id="rId48"/>
    <p:sldId id="402" r:id="rId49"/>
    <p:sldId id="364" r:id="rId50"/>
    <p:sldId id="461" r:id="rId51"/>
    <p:sldId id="375" r:id="rId52"/>
    <p:sldId id="514" r:id="rId53"/>
    <p:sldId id="515" r:id="rId54"/>
    <p:sldId id="516" r:id="rId55"/>
    <p:sldId id="462" r:id="rId56"/>
  </p:sldIdLst>
  <p:sldSz cx="12188825" cy="6858000"/>
  <p:notesSz cx="7019925" cy="9305925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84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9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5/9/2022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5/9/2022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DA7D5-CD59-44D0-93DC-3E9785BD5D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3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4718" indent="-294122">
              <a:defRPr>
                <a:solidFill>
                  <a:schemeClr val="tx1"/>
                </a:solidFill>
                <a:latin typeface="Arial" charset="0"/>
              </a:defRPr>
            </a:lvl2pPr>
            <a:lvl3pPr marL="1176490" indent="-235298">
              <a:defRPr>
                <a:solidFill>
                  <a:schemeClr val="tx1"/>
                </a:solidFill>
                <a:latin typeface="Arial" charset="0"/>
              </a:defRPr>
            </a:lvl3pPr>
            <a:lvl4pPr marL="1647086" indent="-235298">
              <a:defRPr>
                <a:solidFill>
                  <a:schemeClr val="tx1"/>
                </a:solidFill>
                <a:latin typeface="Arial" charset="0"/>
              </a:defRPr>
            </a:lvl4pPr>
            <a:lvl5pPr marL="2117682" indent="-235298">
              <a:defRPr>
                <a:solidFill>
                  <a:schemeClr val="tx1"/>
                </a:solidFill>
                <a:latin typeface="Arial" charset="0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877178-53B0-4304-BA2B-C70FB8BE57F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1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21D8F8-7235-41EA-8E2B-7806357695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2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236BFD-5DA8-4A39-B245-413D69CC95F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4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EEFBA9-ED36-4C05-B0CC-95AEB9BE83A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6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CDE1B-92B8-468E-A429-23210108768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34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BBE5EA-1883-45F0-8CBD-E3351C9148B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05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C01F0-41D3-428F-B663-1DEBBFA53A6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3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4718" indent="-294122">
              <a:defRPr>
                <a:solidFill>
                  <a:schemeClr val="tx1"/>
                </a:solidFill>
                <a:latin typeface="Arial" charset="0"/>
              </a:defRPr>
            </a:lvl2pPr>
            <a:lvl3pPr marL="1176490" indent="-235298">
              <a:defRPr>
                <a:solidFill>
                  <a:schemeClr val="tx1"/>
                </a:solidFill>
                <a:latin typeface="Arial" charset="0"/>
              </a:defRPr>
            </a:lvl3pPr>
            <a:lvl4pPr marL="1647086" indent="-235298">
              <a:defRPr>
                <a:solidFill>
                  <a:schemeClr val="tx1"/>
                </a:solidFill>
                <a:latin typeface="Arial" charset="0"/>
              </a:defRPr>
            </a:lvl4pPr>
            <a:lvl5pPr marL="2117682" indent="-235298">
              <a:defRPr>
                <a:solidFill>
                  <a:schemeClr val="tx1"/>
                </a:solidFill>
                <a:latin typeface="Arial" charset="0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D84213-897B-4EC5-A869-BC19A53571E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1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4718" indent="-294122">
              <a:defRPr>
                <a:solidFill>
                  <a:schemeClr val="tx1"/>
                </a:solidFill>
                <a:latin typeface="Arial" charset="0"/>
              </a:defRPr>
            </a:lvl2pPr>
            <a:lvl3pPr marL="1176490" indent="-235298">
              <a:defRPr>
                <a:solidFill>
                  <a:schemeClr val="tx1"/>
                </a:solidFill>
                <a:latin typeface="Arial" charset="0"/>
              </a:defRPr>
            </a:lvl3pPr>
            <a:lvl4pPr marL="1647086" indent="-235298">
              <a:defRPr>
                <a:solidFill>
                  <a:schemeClr val="tx1"/>
                </a:solidFill>
                <a:latin typeface="Arial" charset="0"/>
              </a:defRPr>
            </a:lvl4pPr>
            <a:lvl5pPr marL="2117682" indent="-235298">
              <a:defRPr>
                <a:solidFill>
                  <a:schemeClr val="tx1"/>
                </a:solidFill>
                <a:latin typeface="Arial" charset="0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FF11C3-58BF-4841-874D-5D2BDD9D66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4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4718" indent="-294122">
              <a:defRPr>
                <a:solidFill>
                  <a:schemeClr val="tx1"/>
                </a:solidFill>
                <a:latin typeface="Arial" charset="0"/>
              </a:defRPr>
            </a:lvl2pPr>
            <a:lvl3pPr marL="1176490" indent="-235298">
              <a:defRPr>
                <a:solidFill>
                  <a:schemeClr val="tx1"/>
                </a:solidFill>
                <a:latin typeface="Arial" charset="0"/>
              </a:defRPr>
            </a:lvl3pPr>
            <a:lvl4pPr marL="1647086" indent="-235298">
              <a:defRPr>
                <a:solidFill>
                  <a:schemeClr val="tx1"/>
                </a:solidFill>
                <a:latin typeface="Arial" charset="0"/>
              </a:defRPr>
            </a:lvl4pPr>
            <a:lvl5pPr marL="2117682" indent="-235298">
              <a:defRPr>
                <a:solidFill>
                  <a:schemeClr val="tx1"/>
                </a:solidFill>
                <a:latin typeface="Arial" charset="0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862788-4292-4101-9CCD-3B98B72F33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1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B09C67-BF34-4F9F-A88C-4FFE0CA329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1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4718" indent="-294122">
              <a:defRPr>
                <a:solidFill>
                  <a:schemeClr val="tx1"/>
                </a:solidFill>
                <a:latin typeface="Arial" charset="0"/>
              </a:defRPr>
            </a:lvl2pPr>
            <a:lvl3pPr marL="1176490" indent="-235298">
              <a:defRPr>
                <a:solidFill>
                  <a:schemeClr val="tx1"/>
                </a:solidFill>
                <a:latin typeface="Arial" charset="0"/>
              </a:defRPr>
            </a:lvl3pPr>
            <a:lvl4pPr marL="1647086" indent="-235298">
              <a:defRPr>
                <a:solidFill>
                  <a:schemeClr val="tx1"/>
                </a:solidFill>
                <a:latin typeface="Arial" charset="0"/>
              </a:defRPr>
            </a:lvl4pPr>
            <a:lvl5pPr marL="2117682" indent="-235298">
              <a:defRPr>
                <a:solidFill>
                  <a:schemeClr val="tx1"/>
                </a:solidFill>
                <a:latin typeface="Arial" charset="0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EE9EF4-253B-4CDD-9ADA-5279B687EA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2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45D08C-F50B-4CAA-B490-84A18CAC7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7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0165" indent="-300063">
              <a:defRPr>
                <a:solidFill>
                  <a:schemeClr val="tx1"/>
                </a:solidFill>
                <a:latin typeface="Arial" charset="0"/>
              </a:defRPr>
            </a:lvl2pPr>
            <a:lvl3pPr marL="1200255" indent="-240051">
              <a:defRPr>
                <a:solidFill>
                  <a:schemeClr val="tx1"/>
                </a:solidFill>
                <a:latin typeface="Arial" charset="0"/>
              </a:defRPr>
            </a:lvl3pPr>
            <a:lvl4pPr marL="1680357" indent="-240051">
              <a:defRPr>
                <a:solidFill>
                  <a:schemeClr val="tx1"/>
                </a:solidFill>
                <a:latin typeface="Arial" charset="0"/>
              </a:defRPr>
            </a:lvl4pPr>
            <a:lvl5pPr marL="2160459" indent="-240051">
              <a:defRPr>
                <a:solidFill>
                  <a:schemeClr val="tx1"/>
                </a:solidFill>
                <a:latin typeface="Arial" charset="0"/>
              </a:defRPr>
            </a:lvl5pPr>
            <a:lvl6pPr marL="2640561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0663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00765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80867" indent="-240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B05F3-7045-4016-888F-50FA0DC971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4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7F-7604-479F-A063-A2DF75117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755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3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1"/>
            <a:ext cx="5383398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941763"/>
            <a:ext cx="5383398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5AC0-462A-45C4-A053-47DF887C7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5495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ioidanalgesics.blogspot.co.uk/2011/03/mechanism-of-action-of-opioid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nytimes.com/2013/11/17/health/in-demand-in-clinics-and-on-the-street-bupe-can-be-savior-or-menace.html" TargetMode="External"/><Relationship Id="rId7" Type="http://schemas.openxmlformats.org/officeDocument/2006/relationships/hyperlink" Target="http://www.inspiremalibu.com/blog/drug-addiction/are-probuphine-buprenorphine-implants-a-solution-to-the-opioid-epidemic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11" Type="http://schemas.openxmlformats.org/officeDocument/2006/relationships/hyperlink" Target="http://suboxonealexandria.com/suboxone-ketamine-703-844-0184-fairfax-alexandria-woodbridge-buprenorphine-injection-sublocade-sublocade-is-now-available-addiction-doctors-telemedicine-buprenorphine-injectable/" TargetMode="External"/><Relationship Id="rId5" Type="http://schemas.openxmlformats.org/officeDocument/2006/relationships/hyperlink" Target="http://www.opiateaddictionresource.com/media/images/buprenorphine_tablets-film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opiateaddictionresource.com/news/11-06-2013-FDA-approves-generic-Suboxon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oxone.com/treatment-plan/find-a-doctor" TargetMode="External"/><Relationship Id="rId2" Type="http://schemas.openxmlformats.org/officeDocument/2006/relationships/hyperlink" Target="http://www.samhsa.gov/medication-assisted-treatment/physicianloc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leeds.com/blog/what-kind-of-doctor-can-prescribe-suboxone-in-fort-lauderdale/" TargetMode="Externa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nevada.pmpaware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lbiruniblogspotcom.blogspot.com/2016/12/how-does-heroin-use-affect-pregnan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rdan-tesch.wikispaces.com/Chapter+fou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457200"/>
            <a:ext cx="8229600" cy="30480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OPIOID USE DISORDERS MEDICATION ASSISTED TREATMENT </a:t>
            </a:r>
            <a:br>
              <a:rPr lang="en-US" sz="4800" dirty="0"/>
            </a:br>
            <a:r>
              <a:rPr lang="en-US" sz="3600" dirty="0"/>
              <a:t>Presentation to the Treatment and Recovery Subcommittee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3733800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SUBSTANCE USE RESPONSE GROUP</a:t>
            </a:r>
          </a:p>
          <a:p>
            <a:pPr algn="ctr"/>
            <a:r>
              <a:rPr lang="it-IT" dirty="0"/>
              <a:t>Lesley Dickson, MD</a:t>
            </a:r>
          </a:p>
          <a:p>
            <a:pPr algn="ctr"/>
            <a:endParaRPr lang="it-IT" dirty="0"/>
          </a:p>
          <a:p>
            <a:pPr algn="ctr"/>
            <a:r>
              <a:rPr lang="it-IT" sz="1800" dirty="0"/>
              <a:t>Medical Director, BEHAVIORAL HEALTH GROUP </a:t>
            </a:r>
          </a:p>
          <a:p>
            <a:pPr algn="ctr"/>
            <a:r>
              <a:rPr lang="it-IT" sz="1400" dirty="0"/>
              <a:t>(Formerly Center for Behavioral Health)</a:t>
            </a:r>
          </a:p>
          <a:p>
            <a:pPr algn="ctr"/>
            <a:r>
              <a:rPr lang="it-IT" sz="1800" dirty="0"/>
              <a:t>ADJUNCT Professor of Psychiatry</a:t>
            </a:r>
          </a:p>
          <a:p>
            <a:pPr algn="ctr"/>
            <a:r>
              <a:rPr lang="it-IT" sz="1800" dirty="0"/>
              <a:t>Touro University</a:t>
            </a:r>
          </a:p>
          <a:p>
            <a:pPr algn="ctr"/>
            <a:r>
              <a:rPr lang="it-IT" sz="1800" dirty="0"/>
              <a:t>PAST-PRESIDENT, Nevada Psychiatric Association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5250-3595-43CD-B6B3-3E8F0C0C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History of OUD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0FEBE-D899-42C7-8B4E-8DEDB4F5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3" y="990601"/>
            <a:ext cx="9677400" cy="5029200"/>
          </a:xfrm>
        </p:spPr>
        <p:txBody>
          <a:bodyPr/>
          <a:lstStyle/>
          <a:p>
            <a:r>
              <a:rPr lang="en-US" dirty="0"/>
              <a:t>With the Harrison Act, OUD problems were shifted to criminal justice system</a:t>
            </a:r>
          </a:p>
          <a:p>
            <a:r>
              <a:rPr lang="en-US" dirty="0"/>
              <a:t>Introduction of heroin worsened the situation and there were several heroin epidemics after the wars of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1960 Vincent Dole and wife Marie </a:t>
            </a:r>
            <a:r>
              <a:rPr lang="en-US" dirty="0" err="1"/>
              <a:t>Nyswander</a:t>
            </a:r>
            <a:r>
              <a:rPr lang="en-US" dirty="0"/>
              <a:t> published on efficacy of methadone maintenance</a:t>
            </a:r>
          </a:p>
          <a:p>
            <a:r>
              <a:rPr lang="en-US" dirty="0"/>
              <a:t>1972 FDA issued federal methadone regulations, thereby legalizing methadone maintenance treatment</a:t>
            </a:r>
          </a:p>
          <a:p>
            <a:r>
              <a:rPr lang="en-US" dirty="0"/>
              <a:t>Never caught on with most users and the medical community</a:t>
            </a:r>
          </a:p>
          <a:p>
            <a:r>
              <a:rPr lang="en-US" dirty="0"/>
              <a:t>Heroin misuse remained the predominant opioid problem until the mid 1990’s when pain pill misuse increased</a:t>
            </a:r>
          </a:p>
        </p:txBody>
      </p:sp>
    </p:spTree>
    <p:extLst>
      <p:ext uri="{BB962C8B-B14F-4D97-AF65-F5344CB8AC3E}">
        <p14:creationId xmlns:p14="http://schemas.microsoft.com/office/powerpoint/2010/main" val="962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1041225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Opioid Mechanisms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422225"/>
            <a:ext cx="9525000" cy="45975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Opioids are molecules which circulate in the blood and enter the central nervous system (primarily brain and spinal cord)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All opioids bind to three receptors, </a:t>
            </a:r>
            <a:r>
              <a:rPr lang="el-GR" sz="2800" b="1" dirty="0">
                <a:cs typeface="Arial" charset="0"/>
              </a:rPr>
              <a:t>μ</a:t>
            </a:r>
            <a:r>
              <a:rPr lang="en-US" sz="2800" b="1" dirty="0">
                <a:cs typeface="Arial" charset="0"/>
              </a:rPr>
              <a:t>, </a:t>
            </a:r>
            <a:r>
              <a:rPr lang="el-GR" sz="2800" b="1" dirty="0">
                <a:cs typeface="Arial" charset="0"/>
              </a:rPr>
              <a:t>δ</a:t>
            </a:r>
            <a:r>
              <a:rPr lang="en-US" sz="2800" b="1" dirty="0">
                <a:cs typeface="Arial" charset="0"/>
              </a:rPr>
              <a:t> and </a:t>
            </a:r>
            <a:r>
              <a:rPr lang="el-GR" sz="2800" b="1" dirty="0">
                <a:cs typeface="Arial" charset="0"/>
              </a:rPr>
              <a:t>κ</a:t>
            </a:r>
            <a:r>
              <a:rPr lang="en-US" sz="2800" b="1" dirty="0"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cs typeface="Arial" charset="0"/>
              </a:rPr>
              <a:t>Most clinical effects come from binding at the </a:t>
            </a:r>
            <a:r>
              <a:rPr lang="el-GR" sz="2800" b="1" dirty="0">
                <a:cs typeface="Arial" charset="0"/>
              </a:rPr>
              <a:t>μ</a:t>
            </a:r>
            <a:r>
              <a:rPr lang="en-US" sz="2800" b="1" dirty="0">
                <a:cs typeface="Arial" charset="0"/>
              </a:rPr>
              <a:t> (mu) receptor in the brain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cs typeface="Arial" charset="0"/>
              </a:rPr>
              <a:t>Endogenous (self-made) opioids include the </a:t>
            </a:r>
            <a:r>
              <a:rPr lang="el-GR" sz="2800" b="1" dirty="0">
                <a:cs typeface="Arial" charset="0"/>
              </a:rPr>
              <a:t>β</a:t>
            </a:r>
            <a:r>
              <a:rPr lang="en-US" sz="2800" b="1" dirty="0">
                <a:cs typeface="Arial" charset="0"/>
              </a:rPr>
              <a:t>-endorphins, enkephalins and dynorphins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cs typeface="Arial" charset="0"/>
              </a:rPr>
              <a:t>Opiates are compounds derived or synthesized from the natural product thebaine and its derivatives isolated from the opium poppy plant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l-G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8F9C-B834-4182-8665-8C25F1B4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685800"/>
            <a:ext cx="9829800" cy="55625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Exogenous (from outside) opioids lead to rapid receptor desensitization and </a:t>
            </a:r>
            <a:r>
              <a:rPr lang="en-US" sz="3200" b="1" u="sng" dirty="0"/>
              <a:t>tolerance</a:t>
            </a:r>
            <a:r>
              <a:rPr lang="en-US" sz="3200" b="1" dirty="0"/>
              <a:t> and </a:t>
            </a:r>
            <a:r>
              <a:rPr lang="en-US" sz="3200" b="1" u="sng" dirty="0"/>
              <a:t>withdrawal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Tolerance is the need for increasing amounts to get the same effect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/>
              <a:t>Withdrawal is an array of unpleasant symptoms when the drug is reduced or stopped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 dirty="0"/>
              <a:t>Opioids are medically used for relief of pain and cough suppression and all have an </a:t>
            </a:r>
            <a:r>
              <a:rPr lang="en-US" altLang="en-US" sz="3200" b="1" u="sng" dirty="0"/>
              <a:t>abuse potential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2562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Fentanyl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3" y="1143000"/>
            <a:ext cx="9906000" cy="5181600"/>
          </a:xfrm>
        </p:spPr>
        <p:txBody>
          <a:bodyPr>
            <a:noAutofit/>
          </a:bodyPr>
          <a:lstStyle/>
          <a:p>
            <a:r>
              <a:rPr lang="en-US" b="1" dirty="0"/>
              <a:t>Very potent synthetic opioid</a:t>
            </a:r>
          </a:p>
          <a:p>
            <a:r>
              <a:rPr lang="en-US" b="1" dirty="0"/>
              <a:t>Huge threat and linked to many recent accidental deaths</a:t>
            </a:r>
          </a:p>
          <a:p>
            <a:r>
              <a:rPr lang="en-US" b="1" dirty="0"/>
              <a:t>Produced in Mexico and China – often mixed with heroin</a:t>
            </a:r>
          </a:p>
          <a:p>
            <a:r>
              <a:rPr lang="en-US" b="1" dirty="0"/>
              <a:t>Analogs such acetyl fentanyl, furanyl fentanyl and carfentanil (veterinary use) also out there, Schedule I drugs</a:t>
            </a:r>
          </a:p>
          <a:p>
            <a:r>
              <a:rPr lang="en-US" b="1" dirty="0"/>
              <a:t>Fentanyl, Schedule II, used in anesthesia and for post-op pain</a:t>
            </a:r>
          </a:p>
          <a:p>
            <a:r>
              <a:rPr lang="en-US" b="1" dirty="0"/>
              <a:t>Also used for severe cancer pain when other opioids no longer effective – available as a long-acting transdermal (skin) patch and in lozenges or lollipops</a:t>
            </a:r>
          </a:p>
          <a:p>
            <a:r>
              <a:rPr lang="en-US" b="1" dirty="0"/>
              <a:t> It is being added to amphetamines, opioid pills and 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371217061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6B5F-C7D5-4041-8274-F5DA7A52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/>
          <a:lstStyle/>
          <a:p>
            <a:pPr algn="ctr"/>
            <a:r>
              <a:rPr lang="en-US" dirty="0"/>
              <a:t>Opioid Agonist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4428-B490-47C8-AEB6-F66B81EB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523999"/>
            <a:ext cx="9134391" cy="44958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Acute Use Effects: </a:t>
            </a:r>
            <a:r>
              <a:rPr lang="en-US" sz="2800" b="1" dirty="0"/>
              <a:t>Euphoria</a:t>
            </a:r>
            <a:r>
              <a:rPr lang="en-US" sz="2800" dirty="0"/>
              <a:t>, Vomiting, Constricted Pupils, 	Slowed respirations, Drowsiness, Analgesia, 	Decreased awareness, Altered consciousness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Chronic Use Effects: Physical dependence, Psychological 	dependence, Variable energy changes, Constipation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Overdose Effects: Nonresponsive, Pinpoint pupils or 	“blown” pupils, Bradycardia, Hypotension, Skin 	cyanotic (blue-gray), Muscles flaccid, Pulmonary 	edema, Slowed respirations</a:t>
            </a:r>
          </a:p>
        </p:txBody>
      </p:sp>
    </p:spTree>
    <p:extLst>
      <p:ext uri="{BB962C8B-B14F-4D97-AF65-F5344CB8AC3E}">
        <p14:creationId xmlns:p14="http://schemas.microsoft.com/office/powerpoint/2010/main" val="662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Opioid Withdrawal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413" y="990600"/>
            <a:ext cx="9134391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Cessation or reduction in opioid use or administration of an opioid antagonist after a period of opioid use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Three or more of the following</a:t>
            </a:r>
            <a:r>
              <a:rPr lang="en-US" dirty="0"/>
              <a:t>:</a:t>
            </a:r>
          </a:p>
          <a:p>
            <a:pPr marL="23177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/>
              <a:t>	Dysphoric mood		Diarrhea</a:t>
            </a:r>
          </a:p>
          <a:p>
            <a:pPr marL="23177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/>
              <a:t>	Nausea or vomiting		Yawning</a:t>
            </a:r>
          </a:p>
          <a:p>
            <a:pPr marL="23177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/>
              <a:t>	Muscle aches			Fever		</a:t>
            </a:r>
          </a:p>
          <a:p>
            <a:pPr marL="231775" lvl="1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/>
              <a:t>	Lacrimation (tears)		Rhinorrhea (drippy nose)</a:t>
            </a:r>
          </a:p>
          <a:p>
            <a:pPr marL="857250" lvl="4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/>
              <a:t> Pupillary dilation		Piloerection (goose bumps)</a:t>
            </a:r>
          </a:p>
          <a:p>
            <a:pPr marL="857250" lvl="4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b="1" dirty="0"/>
              <a:t> Sweating			Insomnia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Symptoms cause significant distress or impairment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/>
              <a:t>Symptoms not due to a medical or other mental condition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heroin-powder-pill__balo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95" y="1053915"/>
            <a:ext cx="3829822" cy="51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oxycontin.gif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5" y="1389494"/>
            <a:ext cx="3965225" cy="29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6364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The </a:t>
            </a:r>
            <a:r>
              <a:rPr lang="el-GR" b="1" dirty="0">
                <a:solidFill>
                  <a:schemeClr val="tx2"/>
                </a:solidFill>
                <a:cs typeface="Arial" charset="0"/>
              </a:rPr>
              <a:t>μ</a:t>
            </a:r>
            <a:r>
              <a:rPr lang="en-US" b="1" dirty="0">
                <a:solidFill>
                  <a:schemeClr val="tx2"/>
                </a:solidFill>
                <a:cs typeface="Arial" charset="0"/>
              </a:rPr>
              <a:t> Receptor in Normal Physiology</a:t>
            </a:r>
            <a:endParaRPr lang="el-GR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813" y="1524000"/>
            <a:ext cx="8991600" cy="465224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Neuroendocrine function including the HPA axis and Reproductive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Immunological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Gastrointestinal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Cardiovascular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Pulmonary function and respiratory drive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Endogenous response to 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Mood, affect, cognition</a:t>
            </a:r>
          </a:p>
        </p:txBody>
      </p:sp>
    </p:spTree>
    <p:extLst>
      <p:ext uri="{BB962C8B-B14F-4D97-AF65-F5344CB8AC3E}">
        <p14:creationId xmlns:p14="http://schemas.microsoft.com/office/powerpoint/2010/main" val="186617280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6215-1A6F-437F-B6E8-7918A1F2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Pain and the Mu Receptor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29082-4A1B-4A6B-91F2-C8CA3B2E09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0612" y="1371600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43000"/>
          </a:xfrm>
        </p:spPr>
        <p:txBody>
          <a:bodyPr anchor="t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Medical Complications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of Opioid 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600200"/>
            <a:ext cx="9296399" cy="47244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Infections, primarily from injecting</a:t>
            </a:r>
          </a:p>
          <a:p>
            <a:pPr lvl="1"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Hepatitis B, C and delta</a:t>
            </a:r>
          </a:p>
          <a:p>
            <a:pPr lvl="1"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Cellulitis and abscesses</a:t>
            </a:r>
          </a:p>
          <a:p>
            <a:pPr lvl="1"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HIV and STD’s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Endocrine, primarily reproductive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Gastrointestinal, primarily constipation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Liver disease, primarily from viral infections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Respiratory depression and </a:t>
            </a:r>
            <a:r>
              <a:rPr lang="en-US" sz="4500" b="1" u="sng" dirty="0">
                <a:solidFill>
                  <a:schemeClr val="tx1">
                    <a:lumMod val="95000"/>
                  </a:schemeClr>
                </a:solidFill>
              </a:rPr>
              <a:t>accidental overdose death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Trauma from accidents, violence, sexual abuse</a:t>
            </a:r>
          </a:p>
          <a:p>
            <a:pPr>
              <a:buClr>
                <a:schemeClr val="bg2">
                  <a:lumMod val="10000"/>
                  <a:lumOff val="90000"/>
                </a:schemeClr>
              </a:buClr>
              <a:defRPr/>
            </a:pPr>
            <a:r>
              <a:rPr lang="en-US" sz="4500" b="1" dirty="0">
                <a:solidFill>
                  <a:schemeClr val="tx1">
                    <a:lumMod val="95000"/>
                  </a:schemeClr>
                </a:solidFill>
              </a:rPr>
              <a:t>Depression and suicide 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8AB1-34B9-B23C-A3B4-149645A1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Dr. Dickson has no Financial Arrangements to Disclose</a:t>
            </a:r>
          </a:p>
        </p:txBody>
      </p:sp>
    </p:spTree>
    <p:extLst>
      <p:ext uri="{BB962C8B-B14F-4D97-AF65-F5344CB8AC3E}">
        <p14:creationId xmlns:p14="http://schemas.microsoft.com/office/powerpoint/2010/main" val="29967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Reversal of Overdose: 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95400"/>
            <a:ext cx="9134391" cy="5105400"/>
          </a:xfrm>
        </p:spPr>
        <p:txBody>
          <a:bodyPr>
            <a:noAutofit/>
          </a:bodyPr>
          <a:lstStyle/>
          <a:p>
            <a:r>
              <a:rPr lang="en-US" sz="2800" b="1" dirty="0"/>
              <a:t>Pure mu receptor short-acting antagonist – brand name is Narcan</a:t>
            </a:r>
          </a:p>
          <a:p>
            <a:r>
              <a:rPr lang="en-US" sz="2800" b="1" dirty="0"/>
              <a:t>Used for overdoses but timing is essential</a:t>
            </a:r>
          </a:p>
          <a:p>
            <a:r>
              <a:rPr lang="en-US" sz="2800" b="1" dirty="0"/>
              <a:t>Brain death starts in 4-8 minutes after breathing stopped</a:t>
            </a:r>
          </a:p>
          <a:p>
            <a:r>
              <a:rPr lang="en-US" sz="2800" b="1" dirty="0"/>
              <a:t>Not available for oral use</a:t>
            </a:r>
          </a:p>
          <a:p>
            <a:r>
              <a:rPr lang="en-US" sz="2800" b="1" dirty="0"/>
              <a:t>Injectable solution, nasal spray and one-dose administered injection</a:t>
            </a:r>
          </a:p>
          <a:p>
            <a:r>
              <a:rPr lang="en-US" sz="2800" b="1" dirty="0"/>
              <a:t>Now available for families, friends and rescue personnel</a:t>
            </a:r>
          </a:p>
          <a:p>
            <a:r>
              <a:rPr lang="en-US" sz="2800" b="1" dirty="0"/>
              <a:t>Laws now protect those who call to report overdose</a:t>
            </a:r>
          </a:p>
        </p:txBody>
      </p:sp>
    </p:spTree>
    <p:extLst>
      <p:ext uri="{BB962C8B-B14F-4D97-AF65-F5344CB8AC3E}">
        <p14:creationId xmlns:p14="http://schemas.microsoft.com/office/powerpoint/2010/main" val="6206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Pain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447800"/>
            <a:ext cx="91440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000" b="1" dirty="0"/>
              <a:t>Approximately 30% of Americans have pain</a:t>
            </a:r>
          </a:p>
          <a:p>
            <a:pPr>
              <a:defRPr/>
            </a:pPr>
            <a:r>
              <a:rPr lang="en-US" sz="3000" b="1" dirty="0"/>
              <a:t>Older adults: 40%</a:t>
            </a:r>
          </a:p>
          <a:p>
            <a:pPr>
              <a:defRPr/>
            </a:pPr>
            <a:r>
              <a:rPr lang="en-US" sz="3000" b="1" dirty="0"/>
              <a:t>Opioids are most prescribed class of medications in the U.S.</a:t>
            </a:r>
          </a:p>
          <a:p>
            <a:pPr>
              <a:defRPr/>
            </a:pPr>
            <a:r>
              <a:rPr lang="en-US" sz="3000" b="1" dirty="0"/>
              <a:t>About 80% of world opioid use is in USA</a:t>
            </a:r>
          </a:p>
          <a:p>
            <a:pPr>
              <a:defRPr/>
            </a:pPr>
            <a:r>
              <a:rPr lang="en-US" sz="3000" b="1" dirty="0"/>
              <a:t>2014: 245 million prescriptions for opioids</a:t>
            </a:r>
          </a:p>
          <a:p>
            <a:pPr lvl="1">
              <a:defRPr/>
            </a:pPr>
            <a:r>
              <a:rPr lang="en-US" sz="3000" b="1" dirty="0"/>
              <a:t>65% for short term (less than 3 weeks use)</a:t>
            </a:r>
          </a:p>
          <a:p>
            <a:pPr lvl="1">
              <a:defRPr/>
            </a:pPr>
            <a:r>
              <a:rPr lang="en-US" sz="3000" b="1" dirty="0"/>
              <a:t>3-4% of population (9-11.5 million) receive chronic opioid therapy</a:t>
            </a:r>
          </a:p>
          <a:p>
            <a:pPr lvl="1">
              <a:defRPr/>
            </a:pPr>
            <a:endParaRPr lang="en-US" sz="2800" dirty="0"/>
          </a:p>
          <a:p>
            <a:pPr marL="231775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5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Misuse and Diversion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524000"/>
            <a:ext cx="96774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/>
              <a:t>Opioids are important analgesics for acute pain</a:t>
            </a:r>
          </a:p>
          <a:p>
            <a:pPr>
              <a:defRPr/>
            </a:pPr>
            <a:r>
              <a:rPr lang="en-US" sz="3200" b="1" dirty="0"/>
              <a:t>Less evidence for effectiveness in chronic pain</a:t>
            </a:r>
          </a:p>
          <a:p>
            <a:pPr>
              <a:defRPr/>
            </a:pPr>
            <a:r>
              <a:rPr lang="en-US" sz="3200" b="1" dirty="0"/>
              <a:t>Increases in misuse and diversion have tracked with increased prescribing</a:t>
            </a:r>
          </a:p>
          <a:p>
            <a:pPr>
              <a:defRPr/>
            </a:pPr>
            <a:r>
              <a:rPr lang="en-US" sz="3200" b="1" dirty="0"/>
              <a:t>Mu receptors are widespread in the brain: pain perception, emotional response to pain, pleasure, respiratory depression</a:t>
            </a:r>
          </a:p>
          <a:p>
            <a:pPr>
              <a:defRPr/>
            </a:pPr>
            <a:r>
              <a:rPr lang="en-US" sz="3200" b="1" dirty="0"/>
              <a:t>Safety issues and adverse events including overdose, death, and addiction</a:t>
            </a:r>
          </a:p>
        </p:txBody>
      </p:sp>
    </p:spTree>
    <p:extLst>
      <p:ext uri="{BB962C8B-B14F-4D97-AF65-F5344CB8AC3E}">
        <p14:creationId xmlns:p14="http://schemas.microsoft.com/office/powerpoint/2010/main" val="6853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Abstinence Based and Psychosocial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Inpatient detox and rehabilitation</a:t>
            </a:r>
          </a:p>
          <a:p>
            <a:r>
              <a:rPr lang="en-US" sz="2800" b="1" dirty="0"/>
              <a:t>Intensive Outpatient Treatment (IOP)</a:t>
            </a:r>
          </a:p>
          <a:p>
            <a:r>
              <a:rPr lang="en-US" sz="2800" b="1" dirty="0"/>
              <a:t>12 Step Programs</a:t>
            </a:r>
          </a:p>
          <a:p>
            <a:r>
              <a:rPr lang="en-US" sz="2800" b="1" dirty="0"/>
              <a:t>Counseling, particularly Cognitive Behavior based</a:t>
            </a:r>
          </a:p>
          <a:p>
            <a:r>
              <a:rPr lang="en-US" sz="2800" b="1" dirty="0"/>
              <a:t>Mindfulness becoming popular</a:t>
            </a:r>
          </a:p>
          <a:p>
            <a:r>
              <a:rPr lang="en-US" sz="2800" b="1" dirty="0"/>
              <a:t>Family therapy</a:t>
            </a:r>
          </a:p>
          <a:p>
            <a:r>
              <a:rPr lang="en-US" sz="2800" b="1" dirty="0"/>
              <a:t>Sober Living Residences</a:t>
            </a:r>
          </a:p>
          <a:p>
            <a:r>
              <a:rPr lang="en-US" sz="2800" b="1" dirty="0"/>
              <a:t>Nowhere near enough! </a:t>
            </a:r>
          </a:p>
        </p:txBody>
      </p:sp>
    </p:spTree>
    <p:extLst>
      <p:ext uri="{BB962C8B-B14F-4D97-AF65-F5344CB8AC3E}">
        <p14:creationId xmlns:p14="http://schemas.microsoft.com/office/powerpoint/2010/main" val="11941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7212" y="533400"/>
            <a:ext cx="8382000" cy="1371598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2"/>
                </a:solidFill>
              </a:rPr>
              <a:t>Medication Assisted Treatments (MAT) for Opioid Use Disorder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2413" y="2133600"/>
            <a:ext cx="9134391" cy="3886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Short-Term: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Medical Withdrawal (Detoxification)</a:t>
            </a:r>
          </a:p>
          <a:p>
            <a:pPr lvl="2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Opioid and non-opioid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Long-Term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Opioid antagonist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Opioid agonist or partial agonist</a:t>
            </a:r>
          </a:p>
        </p:txBody>
      </p:sp>
    </p:spTree>
    <p:extLst>
      <p:ext uri="{BB962C8B-B14F-4D97-AF65-F5344CB8AC3E}">
        <p14:creationId xmlns:p14="http://schemas.microsoft.com/office/powerpoint/2010/main" val="416632362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Opiate Withdrawal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413" y="1600199"/>
            <a:ext cx="9134391" cy="44196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Time to onset depends on how long the opioid is present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When used for pain for a period of time, withdraw gradually by tapering dose – difficult for patient to 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Most signs and symptoms abate in 48-96 hours after stopping opioids but some persist for months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Withdrawal is so unpleasant for many that they relapse to use, thus referral to MAT is an important option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Methadone and buprenorphine work well for detoxing with supervision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7981" y="355131"/>
            <a:ext cx="10512862" cy="138267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799" b="1" dirty="0">
                <a:solidFill>
                  <a:schemeClr val="tx2"/>
                </a:solidFill>
              </a:rPr>
              <a:t>Opiate Substitution =</a:t>
            </a:r>
            <a:br>
              <a:rPr lang="en-US" sz="4799" b="1" dirty="0">
                <a:solidFill>
                  <a:schemeClr val="tx2"/>
                </a:solidFill>
              </a:rPr>
            </a:br>
            <a:r>
              <a:rPr lang="en-US" sz="4799" b="1" dirty="0">
                <a:solidFill>
                  <a:schemeClr val="tx2"/>
                </a:solidFill>
              </a:rPr>
              <a:t>Medication Assisted Treatment (MAT)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129" y="1737801"/>
            <a:ext cx="9930083" cy="4438446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199" dirty="0"/>
              <a:t> 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Methadone and Buprenorphine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Goals are to reduce or prevent the adverse effects of         	drug use and improve functioning, quality of life and 	overall functioning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Continual, regular use prevents periods of intoxication 	alternating with withdrawal and the need to be looking 	for the next dose</a:t>
            </a:r>
          </a:p>
          <a:p>
            <a:pPr eaLnBrk="1" hangingPunct="1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Should be partnered with rehabilitation services and 	supportive counseling, individual or group </a:t>
            </a:r>
          </a:p>
        </p:txBody>
      </p:sp>
    </p:spTree>
    <p:extLst>
      <p:ext uri="{BB962C8B-B14F-4D97-AF65-F5344CB8AC3E}">
        <p14:creationId xmlns:p14="http://schemas.microsoft.com/office/powerpoint/2010/main" val="247774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228600"/>
            <a:ext cx="9144001" cy="762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Methadone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413" y="990600"/>
            <a:ext cx="9134391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A synthetic, long acting, orally available </a:t>
            </a:r>
            <a:r>
              <a:rPr lang="el-GR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μ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and </a:t>
            </a:r>
            <a:r>
              <a:rPr lang="el-GR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δ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agonist – approved in 1964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Rapidly and nearly completely absorbed in GI tract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Peak plasma levels in 2-6 hours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Gives some euphoria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Plasma half-life about 24 hours so can dose daily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Can cause respiratory depression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Many overdoses and deaths due to methadone so closely monitored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Done in Federally certified programs with frequent inspections</a:t>
            </a:r>
            <a:endParaRPr lang="el-GR" sz="2800" b="1" dirty="0">
              <a:solidFill>
                <a:schemeClr val="tx1">
                  <a:lumMod val="9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</a:rPr>
              <a:t>Methadone: Program Management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377" y="1219200"/>
            <a:ext cx="9118765" cy="525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Effective dosages between 60 and 120mg a day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Initially daily dosing in clinic, comes in liquid form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Start about 30mg and increase to lack of withdrawal and cravings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Programs need policies for illicit use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Expect relapses and support return to program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Programs should have counseling components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Reward clean urines and other positive behaviors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Earn privilege of take-home doses </a:t>
            </a:r>
          </a:p>
        </p:txBody>
      </p:sp>
    </p:spTree>
    <p:extLst>
      <p:ext uri="{BB962C8B-B14F-4D97-AF65-F5344CB8AC3E}">
        <p14:creationId xmlns:p14="http://schemas.microsoft.com/office/powerpoint/2010/main" val="1793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799" b="1" dirty="0">
                <a:solidFill>
                  <a:schemeClr val="tx2"/>
                </a:solidFill>
              </a:rPr>
              <a:t>Methadone: Chronic Use 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413" y="1219200"/>
            <a:ext cx="9448799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Demonstrated safety and efficacy when used in a monitored 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No long-term damage to organ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Constipation common - treat actively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Relatively inexpensive and most  programs take Medicaid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Non-Medicaid patients pay cash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Methadone is not reported on PDMP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Daily dosing is difficult for some patients </a:t>
            </a:r>
          </a:p>
        </p:txBody>
      </p:sp>
    </p:spTree>
    <p:extLst>
      <p:ext uri="{BB962C8B-B14F-4D97-AF65-F5344CB8AC3E}">
        <p14:creationId xmlns:p14="http://schemas.microsoft.com/office/powerpoint/2010/main" val="296296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2"/>
                </a:solidFill>
              </a:rPr>
              <a:t>Opioid Use Disorder</a:t>
            </a:r>
          </a:p>
        </p:txBody>
      </p:sp>
      <p:pic>
        <p:nvPicPr>
          <p:cNvPr id="68612" name="Picture 4" descr="heroi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2" y="2247106"/>
            <a:ext cx="3505200" cy="3397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3" name="Picture 5" descr="oxycontinaddictionprogram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810" y="2231866"/>
            <a:ext cx="4115859" cy="30868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2954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999" b="1" dirty="0">
                <a:solidFill>
                  <a:schemeClr val="tx2"/>
                </a:solidFill>
                <a:latin typeface="+mn-lt"/>
              </a:rPr>
              <a:t>Buprenorphine: </a:t>
            </a:r>
            <a:br>
              <a:rPr lang="en-US" altLang="en-US" sz="3999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3999" b="1" dirty="0">
                <a:solidFill>
                  <a:schemeClr val="tx2"/>
                </a:solidFill>
                <a:latin typeface="+mn-lt"/>
              </a:rPr>
              <a:t>Unique in Opioid Use Disorders MAT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2412" y="1524000"/>
            <a:ext cx="9144000" cy="4571306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Buprenorphine first drug approved for office-based     treatment of opioid addiction</a:t>
            </a:r>
          </a:p>
          <a:p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vailable by prescription – Schedule III</a:t>
            </a:r>
          </a:p>
          <a:p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Up to 30-day prescription may be given – avoid refills</a:t>
            </a:r>
          </a:p>
          <a:p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Physicians with specific training and DEA waiver can prescribe</a:t>
            </a:r>
          </a:p>
          <a:p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  <a:effectLst/>
              </a:rPr>
              <a:t>umber of patients originally limited to 100 but recently increased to 275</a:t>
            </a:r>
          </a:p>
        </p:txBody>
      </p:sp>
    </p:spTree>
    <p:extLst>
      <p:ext uri="{BB962C8B-B14F-4D97-AF65-F5344CB8AC3E}">
        <p14:creationId xmlns:p14="http://schemas.microsoft.com/office/powerpoint/2010/main" val="7992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EE41-FDE7-448C-8EC2-F17F3C17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Buprenorphine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4F18-6D3A-4762-9F12-30435CC4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Most insurance no longer requires a prior authorization but usually granted, expensive if cash pay</a:t>
            </a:r>
          </a:p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May need to become a Medicaid provider</a:t>
            </a:r>
          </a:p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Avoid sedatives such as benzodiazepines - check PDMP</a:t>
            </a:r>
          </a:p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Methadone clinics now prescribing or dispensing </a:t>
            </a:r>
          </a:p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APRN’s and Physician Assistants can now get “waivered” after a 24-hour course</a:t>
            </a:r>
          </a:p>
          <a:p>
            <a:pPr lvl="1"/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DEA tracks prescribing and visits offices to assess compliance with regulations</a:t>
            </a:r>
          </a:p>
          <a:p>
            <a:pPr lvl="1"/>
            <a:endParaRPr lang="en-US" alt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42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981" y="365923"/>
            <a:ext cx="10512862" cy="853277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4799" b="1" dirty="0">
                <a:solidFill>
                  <a:schemeClr val="tx2"/>
                </a:solidFill>
              </a:rPr>
              <a:t>Buprenorphine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813" y="1219200"/>
            <a:ext cx="9601200" cy="5105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Buprenorphine is a mixed </a:t>
            </a:r>
            <a:r>
              <a:rPr lang="el-GR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μ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receptor agonist / antagonist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Binds tightly to the </a:t>
            </a:r>
            <a:r>
              <a:rPr lang="el-GR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μ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receptor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Antagonist properties displace other opioids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Effectively blocks the effects of other opiates and therefore the reward qualities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Like methadone, is long-acting and safe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Can precipitate withdrawal reaction if given too soon after use of an opioid agonist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Must be in withdrawal or detoxed to start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Patients report little cravings or relapses, no “high”</a:t>
            </a:r>
            <a:endParaRPr lang="el-GR" sz="28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sz="2399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sz="2399" dirty="0">
              <a:solidFill>
                <a:schemeClr val="tx1">
                  <a:lumMod val="9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35EFA4-BFB4-453C-A704-3C9F6C93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1"/>
            <a:ext cx="9144001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Buprenorphine Preparations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55E8F1-1AF6-4FE7-BF4A-FD48B6C7F0B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613" y="1550733"/>
            <a:ext cx="3498272" cy="274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D3598-A6BD-4D74-9C23-509DD7132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6612" y="1550733"/>
            <a:ext cx="3657600" cy="2721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EC7FFF-C580-4E19-BD1F-8D2DC8E5B36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42412" y="1532194"/>
            <a:ext cx="2209800" cy="274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E8E5A-6FCD-4AEA-BAB9-133DA0D70A2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436812" y="4506856"/>
            <a:ext cx="2809875" cy="1874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0B226-A5CF-4FCF-8AE6-7AC490BFC9F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13536" y="4506856"/>
            <a:ext cx="2809876" cy="19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0EFF-BA5D-4FE9-8C82-7E1FCCE6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Buprenorphine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BD3E-04FA-403A-961A-226D336A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219200"/>
            <a:ext cx="9134391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Available now in sublingual tablet and rapidly dissolving film, now 5 generic films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Used for detox and maintenance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Starting dose usually 8 to 16mg SL daily, can divide dose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Tablets and film can also contain naloxone in 4:1 ratio to reduce risk of abuse by injection (Suboxone, Zubsolv)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6-month implant available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</a:t>
            </a:r>
            <a:r>
              <a:rPr lang="en-US" sz="3100" b="1" dirty="0"/>
              <a:t>Long-acting, 30-day, injection recently approved  (Sublocade)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/>
              <a:t>Tablet with only buprenorphine (Subutex) available for pregnant women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100" b="1" dirty="0"/>
              <a:t>Must use sublingually – inactivated by acid in stomach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3000" b="1" dirty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2412" y="228600"/>
            <a:ext cx="91440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2"/>
                </a:solidFill>
              </a:rPr>
              <a:t>Buprenorphine vs. Withdrawal and Drug-Free Treatment for Heroin Dependence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400" dirty="0"/>
              <a:t>Kakko, Lancet 2003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36075" y="3398839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9236075" y="3560764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9236075" y="4703764"/>
            <a:ext cx="25400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9598026" y="5176839"/>
            <a:ext cx="26987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5100637" y="6376989"/>
            <a:ext cx="2630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Treatment duration (days)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 rot="16200000">
            <a:off x="1697037" y="3654425"/>
            <a:ext cx="2846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Remaining in treatment  (nr)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7" name="Freeform 10"/>
          <p:cNvSpPr>
            <a:spLocks/>
          </p:cNvSpPr>
          <p:nvPr/>
        </p:nvSpPr>
        <p:spPr bwMode="auto">
          <a:xfrm>
            <a:off x="3781426" y="2451100"/>
            <a:ext cx="846137" cy="3481388"/>
          </a:xfrm>
          <a:custGeom>
            <a:avLst/>
            <a:gdLst>
              <a:gd name="T0" fmla="*/ 0 w 2294"/>
              <a:gd name="T1" fmla="*/ 0 h 8309"/>
              <a:gd name="T2" fmla="*/ 2147483646 w 2294"/>
              <a:gd name="T3" fmla="*/ 0 h 8309"/>
              <a:gd name="T4" fmla="*/ 2147483646 w 2294"/>
              <a:gd name="T5" fmla="*/ 2147483646 h 8309"/>
              <a:gd name="T6" fmla="*/ 2147483646 w 2294"/>
              <a:gd name="T7" fmla="*/ 2147483646 h 8309"/>
              <a:gd name="T8" fmla="*/ 2147483646 w 2294"/>
              <a:gd name="T9" fmla="*/ 2147483646 h 8309"/>
              <a:gd name="T10" fmla="*/ 2147483646 w 2294"/>
              <a:gd name="T11" fmla="*/ 2147483646 h 8309"/>
              <a:gd name="T12" fmla="*/ 2147483646 w 2294"/>
              <a:gd name="T13" fmla="*/ 2147483646 h 8309"/>
              <a:gd name="T14" fmla="*/ 2147483646 w 2294"/>
              <a:gd name="T15" fmla="*/ 2147483646 h 8309"/>
              <a:gd name="T16" fmla="*/ 2147483646 w 2294"/>
              <a:gd name="T17" fmla="*/ 2147483646 h 8309"/>
              <a:gd name="T18" fmla="*/ 2147483646 w 2294"/>
              <a:gd name="T19" fmla="*/ 2147483646 h 8309"/>
              <a:gd name="T20" fmla="*/ 2147483646 w 2294"/>
              <a:gd name="T21" fmla="*/ 2147483646 h 8309"/>
              <a:gd name="T22" fmla="*/ 2147483646 w 2294"/>
              <a:gd name="T23" fmla="*/ 2147483646 h 8309"/>
              <a:gd name="T24" fmla="*/ 2147483646 w 2294"/>
              <a:gd name="T25" fmla="*/ 2147483646 h 8309"/>
              <a:gd name="T26" fmla="*/ 2147483646 w 2294"/>
              <a:gd name="T27" fmla="*/ 2147483646 h 8309"/>
              <a:gd name="T28" fmla="*/ 2147483646 w 2294"/>
              <a:gd name="T29" fmla="*/ 2147483646 h 8309"/>
              <a:gd name="T30" fmla="*/ 2147483646 w 2294"/>
              <a:gd name="T31" fmla="*/ 2147483646 h 8309"/>
              <a:gd name="T32" fmla="*/ 2147483646 w 2294"/>
              <a:gd name="T33" fmla="*/ 2147483646 h 8309"/>
              <a:gd name="T34" fmla="*/ 2147483646 w 2294"/>
              <a:gd name="T35" fmla="*/ 2147483646 h 8309"/>
              <a:gd name="T36" fmla="*/ 2147483646 w 2294"/>
              <a:gd name="T37" fmla="*/ 2147483646 h 8309"/>
              <a:gd name="T38" fmla="*/ 2147483646 w 2294"/>
              <a:gd name="T39" fmla="*/ 2147483646 h 8309"/>
              <a:gd name="T40" fmla="*/ 2147483646 w 2294"/>
              <a:gd name="T41" fmla="*/ 2147483646 h 8309"/>
              <a:gd name="T42" fmla="*/ 2147483646 w 2294"/>
              <a:gd name="T43" fmla="*/ 2147483646 h 8309"/>
              <a:gd name="T44" fmla="*/ 2147483646 w 2294"/>
              <a:gd name="T45" fmla="*/ 2147483646 h 8309"/>
              <a:gd name="T46" fmla="*/ 2147483646 w 2294"/>
              <a:gd name="T47" fmla="*/ 2147483646 h 8309"/>
              <a:gd name="T48" fmla="*/ 2147483646 w 2294"/>
              <a:gd name="T49" fmla="*/ 2147483646 h 8309"/>
              <a:gd name="T50" fmla="*/ 2147483646 w 2294"/>
              <a:gd name="T51" fmla="*/ 2147483646 h 8309"/>
              <a:gd name="T52" fmla="*/ 2147483646 w 2294"/>
              <a:gd name="T53" fmla="*/ 2147483646 h 8309"/>
              <a:gd name="T54" fmla="*/ 2147483646 w 2294"/>
              <a:gd name="T55" fmla="*/ 2147483646 h 8309"/>
              <a:gd name="T56" fmla="*/ 2147483646 w 2294"/>
              <a:gd name="T57" fmla="*/ 2147483646 h 8309"/>
              <a:gd name="T58" fmla="*/ 2147483646 w 2294"/>
              <a:gd name="T59" fmla="*/ 2147483646 h 8309"/>
              <a:gd name="T60" fmla="*/ 2147483646 w 2294"/>
              <a:gd name="T61" fmla="*/ 2147483646 h 8309"/>
              <a:gd name="T62" fmla="*/ 2147483646 w 2294"/>
              <a:gd name="T63" fmla="*/ 2147483646 h 8309"/>
              <a:gd name="T64" fmla="*/ 2147483646 w 2294"/>
              <a:gd name="T65" fmla="*/ 2147483646 h 8309"/>
              <a:gd name="T66" fmla="*/ 2147483646 w 2294"/>
              <a:gd name="T67" fmla="*/ 2147483646 h 8309"/>
              <a:gd name="T68" fmla="*/ 2147483646 w 2294"/>
              <a:gd name="T69" fmla="*/ 2147483646 h 8309"/>
              <a:gd name="T70" fmla="*/ 2147483646 w 2294"/>
              <a:gd name="T71" fmla="*/ 2147483646 h 8309"/>
              <a:gd name="T72" fmla="*/ 2147483646 w 2294"/>
              <a:gd name="T73" fmla="*/ 2147483646 h 8309"/>
              <a:gd name="T74" fmla="*/ 2147483646 w 2294"/>
              <a:gd name="T75" fmla="*/ 2147483646 h 8309"/>
              <a:gd name="T76" fmla="*/ 2147483646 w 2294"/>
              <a:gd name="T77" fmla="*/ 2147483646 h 8309"/>
              <a:gd name="T78" fmla="*/ 2147483646 w 2294"/>
              <a:gd name="T79" fmla="*/ 2147483646 h 8309"/>
              <a:gd name="T80" fmla="*/ 2147483646 w 2294"/>
              <a:gd name="T81" fmla="*/ 2147483646 h 83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94"/>
              <a:gd name="T124" fmla="*/ 0 h 8309"/>
              <a:gd name="T125" fmla="*/ 2294 w 2294"/>
              <a:gd name="T126" fmla="*/ 8309 h 83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94" h="8309">
                <a:moveTo>
                  <a:pt x="0" y="0"/>
                </a:moveTo>
                <a:lnTo>
                  <a:pt x="41" y="0"/>
                </a:lnTo>
                <a:lnTo>
                  <a:pt x="41" y="415"/>
                </a:lnTo>
                <a:lnTo>
                  <a:pt x="121" y="415"/>
                </a:lnTo>
                <a:lnTo>
                  <a:pt x="121" y="831"/>
                </a:lnTo>
                <a:lnTo>
                  <a:pt x="162" y="831"/>
                </a:lnTo>
                <a:lnTo>
                  <a:pt x="162" y="1247"/>
                </a:lnTo>
                <a:lnTo>
                  <a:pt x="241" y="1247"/>
                </a:lnTo>
                <a:lnTo>
                  <a:pt x="241" y="1662"/>
                </a:lnTo>
                <a:lnTo>
                  <a:pt x="241" y="2078"/>
                </a:lnTo>
                <a:lnTo>
                  <a:pt x="241" y="2492"/>
                </a:lnTo>
                <a:lnTo>
                  <a:pt x="241" y="2908"/>
                </a:lnTo>
                <a:lnTo>
                  <a:pt x="283" y="2908"/>
                </a:lnTo>
                <a:lnTo>
                  <a:pt x="283" y="3324"/>
                </a:lnTo>
                <a:lnTo>
                  <a:pt x="283" y="3739"/>
                </a:lnTo>
                <a:lnTo>
                  <a:pt x="283" y="4155"/>
                </a:lnTo>
                <a:lnTo>
                  <a:pt x="283" y="4571"/>
                </a:lnTo>
                <a:lnTo>
                  <a:pt x="283" y="4986"/>
                </a:lnTo>
                <a:lnTo>
                  <a:pt x="322" y="4986"/>
                </a:lnTo>
                <a:lnTo>
                  <a:pt x="322" y="5401"/>
                </a:lnTo>
                <a:lnTo>
                  <a:pt x="322" y="5817"/>
                </a:lnTo>
                <a:lnTo>
                  <a:pt x="322" y="6232"/>
                </a:lnTo>
                <a:lnTo>
                  <a:pt x="362" y="6232"/>
                </a:lnTo>
                <a:lnTo>
                  <a:pt x="362" y="6648"/>
                </a:lnTo>
                <a:lnTo>
                  <a:pt x="644" y="6648"/>
                </a:lnTo>
                <a:lnTo>
                  <a:pt x="644" y="7064"/>
                </a:lnTo>
                <a:lnTo>
                  <a:pt x="765" y="7064"/>
                </a:lnTo>
                <a:lnTo>
                  <a:pt x="765" y="7479"/>
                </a:lnTo>
                <a:lnTo>
                  <a:pt x="1248" y="7479"/>
                </a:lnTo>
                <a:lnTo>
                  <a:pt x="1248" y="7895"/>
                </a:lnTo>
                <a:lnTo>
                  <a:pt x="2294" y="7895"/>
                </a:lnTo>
                <a:lnTo>
                  <a:pt x="2294" y="830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3727451" y="2387600"/>
            <a:ext cx="109537" cy="127000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3741737" y="2563814"/>
            <a:ext cx="109538" cy="123825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3771900" y="2738439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3787775" y="2911476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816351" y="3086101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3816351" y="3259139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3816351" y="3433764"/>
            <a:ext cx="111125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5" name="Rectangle 18"/>
          <p:cNvSpPr>
            <a:spLocks noChangeArrowheads="1"/>
          </p:cNvSpPr>
          <p:nvPr/>
        </p:nvSpPr>
        <p:spPr bwMode="auto">
          <a:xfrm>
            <a:off x="3816351" y="3608388"/>
            <a:ext cx="111125" cy="125412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3832226" y="3783014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3832226" y="3957639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auto">
          <a:xfrm>
            <a:off x="3832226" y="4130676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3832226" y="4305301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832226" y="4479925"/>
            <a:ext cx="109537" cy="122238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3846512" y="4651376"/>
            <a:ext cx="107950" cy="125413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2" name="Rectangle 25"/>
          <p:cNvSpPr>
            <a:spLocks noChangeArrowheads="1"/>
          </p:cNvSpPr>
          <p:nvPr/>
        </p:nvSpPr>
        <p:spPr bwMode="auto">
          <a:xfrm>
            <a:off x="3846512" y="4827589"/>
            <a:ext cx="107950" cy="122237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846512" y="5000626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860801" y="5175251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965575" y="5348289"/>
            <a:ext cx="107950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10026" y="5522914"/>
            <a:ext cx="109537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7" name="Rectangle 30"/>
          <p:cNvSpPr>
            <a:spLocks noChangeArrowheads="1"/>
          </p:cNvSpPr>
          <p:nvPr/>
        </p:nvSpPr>
        <p:spPr bwMode="auto">
          <a:xfrm>
            <a:off x="4186237" y="5695951"/>
            <a:ext cx="109538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8" name="Rectangle 31"/>
          <p:cNvSpPr>
            <a:spLocks noChangeArrowheads="1"/>
          </p:cNvSpPr>
          <p:nvPr/>
        </p:nvSpPr>
        <p:spPr bwMode="auto">
          <a:xfrm>
            <a:off x="4573587" y="5870576"/>
            <a:ext cx="107950" cy="125413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59" name="Freeform 32"/>
          <p:cNvSpPr>
            <a:spLocks/>
          </p:cNvSpPr>
          <p:nvPr/>
        </p:nvSpPr>
        <p:spPr bwMode="auto">
          <a:xfrm>
            <a:off x="3781426" y="2451100"/>
            <a:ext cx="5405437" cy="871538"/>
          </a:xfrm>
          <a:custGeom>
            <a:avLst/>
            <a:gdLst>
              <a:gd name="T0" fmla="*/ 0 w 14687"/>
              <a:gd name="T1" fmla="*/ 0 h 2078"/>
              <a:gd name="T2" fmla="*/ 2147483646 w 14687"/>
              <a:gd name="T3" fmla="*/ 0 h 2078"/>
              <a:gd name="T4" fmla="*/ 2147483646 w 14687"/>
              <a:gd name="T5" fmla="*/ 2147483646 h 2078"/>
              <a:gd name="T6" fmla="*/ 2147483646 w 14687"/>
              <a:gd name="T7" fmla="*/ 2147483646 h 2078"/>
              <a:gd name="T8" fmla="*/ 2147483646 w 14687"/>
              <a:gd name="T9" fmla="*/ 2147483646 h 2078"/>
              <a:gd name="T10" fmla="*/ 2147483646 w 14687"/>
              <a:gd name="T11" fmla="*/ 2147483646 h 2078"/>
              <a:gd name="T12" fmla="*/ 2147483646 w 14687"/>
              <a:gd name="T13" fmla="*/ 2147483646 h 2078"/>
              <a:gd name="T14" fmla="*/ 2147483646 w 14687"/>
              <a:gd name="T15" fmla="*/ 2147483646 h 2078"/>
              <a:gd name="T16" fmla="*/ 2147483646 w 14687"/>
              <a:gd name="T17" fmla="*/ 2147483646 h 2078"/>
              <a:gd name="T18" fmla="*/ 2147483646 w 14687"/>
              <a:gd name="T19" fmla="*/ 2147483646 h 2078"/>
              <a:gd name="T20" fmla="*/ 2147483646 w 14687"/>
              <a:gd name="T21" fmla="*/ 2147483646 h 2078"/>
              <a:gd name="T22" fmla="*/ 2147483646 w 14687"/>
              <a:gd name="T23" fmla="*/ 2147483646 h 2078"/>
              <a:gd name="T24" fmla="*/ 2147483646 w 14687"/>
              <a:gd name="T25" fmla="*/ 2147483646 h 20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87"/>
              <a:gd name="T40" fmla="*/ 0 h 2078"/>
              <a:gd name="T41" fmla="*/ 14687 w 14687"/>
              <a:gd name="T42" fmla="*/ 2078 h 20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87" h="2078">
                <a:moveTo>
                  <a:pt x="0" y="0"/>
                </a:moveTo>
                <a:lnTo>
                  <a:pt x="121" y="0"/>
                </a:lnTo>
                <a:lnTo>
                  <a:pt x="121" y="415"/>
                </a:lnTo>
                <a:lnTo>
                  <a:pt x="4748" y="415"/>
                </a:lnTo>
                <a:lnTo>
                  <a:pt x="4748" y="831"/>
                </a:lnTo>
                <a:lnTo>
                  <a:pt x="6237" y="831"/>
                </a:lnTo>
                <a:lnTo>
                  <a:pt x="6237" y="1247"/>
                </a:lnTo>
                <a:lnTo>
                  <a:pt x="9617" y="1247"/>
                </a:lnTo>
                <a:lnTo>
                  <a:pt x="9617" y="1662"/>
                </a:lnTo>
                <a:lnTo>
                  <a:pt x="10784" y="1662"/>
                </a:lnTo>
                <a:lnTo>
                  <a:pt x="10784" y="2078"/>
                </a:lnTo>
                <a:lnTo>
                  <a:pt x="14687" y="207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60" name="Oval 33"/>
          <p:cNvSpPr>
            <a:spLocks noChangeArrowheads="1"/>
          </p:cNvSpPr>
          <p:nvPr/>
        </p:nvSpPr>
        <p:spPr bwMode="auto">
          <a:xfrm>
            <a:off x="3727451" y="2387600"/>
            <a:ext cx="109537" cy="1270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1" name="Oval 34"/>
          <p:cNvSpPr>
            <a:spLocks noChangeArrowheads="1"/>
          </p:cNvSpPr>
          <p:nvPr/>
        </p:nvSpPr>
        <p:spPr bwMode="auto">
          <a:xfrm>
            <a:off x="3771900" y="2563814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2" name="Oval 35"/>
          <p:cNvSpPr>
            <a:spLocks noChangeArrowheads="1"/>
          </p:cNvSpPr>
          <p:nvPr/>
        </p:nvSpPr>
        <p:spPr bwMode="auto">
          <a:xfrm>
            <a:off x="5476875" y="2738439"/>
            <a:ext cx="106362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3" name="Oval 36"/>
          <p:cNvSpPr>
            <a:spLocks noChangeArrowheads="1"/>
          </p:cNvSpPr>
          <p:nvPr/>
        </p:nvSpPr>
        <p:spPr bwMode="auto">
          <a:xfrm>
            <a:off x="6024562" y="2911476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4" name="Oval 37"/>
          <p:cNvSpPr>
            <a:spLocks noChangeArrowheads="1"/>
          </p:cNvSpPr>
          <p:nvPr/>
        </p:nvSpPr>
        <p:spPr bwMode="auto">
          <a:xfrm>
            <a:off x="7267575" y="3086101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5" name="Oval 38"/>
          <p:cNvSpPr>
            <a:spLocks noChangeArrowheads="1"/>
          </p:cNvSpPr>
          <p:nvPr/>
        </p:nvSpPr>
        <p:spPr bwMode="auto">
          <a:xfrm>
            <a:off x="7696201" y="3259139"/>
            <a:ext cx="111125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6" name="Oval 39"/>
          <p:cNvSpPr>
            <a:spLocks noChangeArrowheads="1"/>
          </p:cNvSpPr>
          <p:nvPr/>
        </p:nvSpPr>
        <p:spPr bwMode="auto">
          <a:xfrm>
            <a:off x="9134475" y="3259139"/>
            <a:ext cx="107950" cy="123825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167" name="Line 40"/>
          <p:cNvSpPr>
            <a:spLocks noChangeShapeType="1"/>
          </p:cNvSpPr>
          <p:nvPr/>
        </p:nvSpPr>
        <p:spPr bwMode="auto">
          <a:xfrm>
            <a:off x="3643312" y="2103439"/>
            <a:ext cx="56832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68" name="Line 41"/>
          <p:cNvSpPr>
            <a:spLocks noChangeShapeType="1"/>
          </p:cNvSpPr>
          <p:nvPr/>
        </p:nvSpPr>
        <p:spPr bwMode="auto">
          <a:xfrm>
            <a:off x="3635376" y="2103439"/>
            <a:ext cx="1587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69" name="Line 42"/>
          <p:cNvSpPr>
            <a:spLocks noChangeShapeType="1"/>
          </p:cNvSpPr>
          <p:nvPr/>
        </p:nvSpPr>
        <p:spPr bwMode="auto">
          <a:xfrm>
            <a:off x="4373562" y="2103439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0" name="Line 43"/>
          <p:cNvSpPr>
            <a:spLocks noChangeShapeType="1"/>
          </p:cNvSpPr>
          <p:nvPr/>
        </p:nvSpPr>
        <p:spPr bwMode="auto">
          <a:xfrm>
            <a:off x="5116512" y="2103439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1" name="Line 44"/>
          <p:cNvSpPr>
            <a:spLocks noChangeShapeType="1"/>
          </p:cNvSpPr>
          <p:nvPr/>
        </p:nvSpPr>
        <p:spPr bwMode="auto">
          <a:xfrm>
            <a:off x="5856287" y="2103439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2" name="Line 45"/>
          <p:cNvSpPr>
            <a:spLocks noChangeShapeType="1"/>
          </p:cNvSpPr>
          <p:nvPr/>
        </p:nvSpPr>
        <p:spPr bwMode="auto">
          <a:xfrm>
            <a:off x="6596062" y="2103439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3" name="Line 46"/>
          <p:cNvSpPr>
            <a:spLocks noChangeShapeType="1"/>
          </p:cNvSpPr>
          <p:nvPr/>
        </p:nvSpPr>
        <p:spPr bwMode="auto">
          <a:xfrm>
            <a:off x="7335837" y="2103439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4" name="Line 47"/>
          <p:cNvSpPr>
            <a:spLocks noChangeShapeType="1"/>
          </p:cNvSpPr>
          <p:nvPr/>
        </p:nvSpPr>
        <p:spPr bwMode="auto">
          <a:xfrm>
            <a:off x="8077201" y="2103439"/>
            <a:ext cx="3175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5" name="Line 48"/>
          <p:cNvSpPr>
            <a:spLocks noChangeShapeType="1"/>
          </p:cNvSpPr>
          <p:nvPr/>
        </p:nvSpPr>
        <p:spPr bwMode="auto">
          <a:xfrm>
            <a:off x="8818562" y="2103439"/>
            <a:ext cx="0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6" name="Line 49"/>
          <p:cNvSpPr>
            <a:spLocks noChangeShapeType="1"/>
          </p:cNvSpPr>
          <p:nvPr/>
        </p:nvSpPr>
        <p:spPr bwMode="auto">
          <a:xfrm>
            <a:off x="3781426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7" name="Line 50"/>
          <p:cNvSpPr>
            <a:spLocks noChangeShapeType="1"/>
          </p:cNvSpPr>
          <p:nvPr/>
        </p:nvSpPr>
        <p:spPr bwMode="auto">
          <a:xfrm>
            <a:off x="3930651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8" name="Line 51"/>
          <p:cNvSpPr>
            <a:spLocks noChangeShapeType="1"/>
          </p:cNvSpPr>
          <p:nvPr/>
        </p:nvSpPr>
        <p:spPr bwMode="auto">
          <a:xfrm>
            <a:off x="40782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79" name="Line 52"/>
          <p:cNvSpPr>
            <a:spLocks noChangeShapeType="1"/>
          </p:cNvSpPr>
          <p:nvPr/>
        </p:nvSpPr>
        <p:spPr bwMode="auto">
          <a:xfrm>
            <a:off x="422433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0" name="Line 53"/>
          <p:cNvSpPr>
            <a:spLocks noChangeShapeType="1"/>
          </p:cNvSpPr>
          <p:nvPr/>
        </p:nvSpPr>
        <p:spPr bwMode="auto">
          <a:xfrm>
            <a:off x="43735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1" name="Line 54"/>
          <p:cNvSpPr>
            <a:spLocks noChangeShapeType="1"/>
          </p:cNvSpPr>
          <p:nvPr/>
        </p:nvSpPr>
        <p:spPr bwMode="auto">
          <a:xfrm>
            <a:off x="4524376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2" name="Line 55"/>
          <p:cNvSpPr>
            <a:spLocks noChangeShapeType="1"/>
          </p:cNvSpPr>
          <p:nvPr/>
        </p:nvSpPr>
        <p:spPr bwMode="auto">
          <a:xfrm>
            <a:off x="4670426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3" name="Line 56"/>
          <p:cNvSpPr>
            <a:spLocks noChangeShapeType="1"/>
          </p:cNvSpPr>
          <p:nvPr/>
        </p:nvSpPr>
        <p:spPr bwMode="auto">
          <a:xfrm>
            <a:off x="4818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4" name="Line 57"/>
          <p:cNvSpPr>
            <a:spLocks noChangeShapeType="1"/>
          </p:cNvSpPr>
          <p:nvPr/>
        </p:nvSpPr>
        <p:spPr bwMode="auto">
          <a:xfrm>
            <a:off x="49672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5" name="Line 58"/>
          <p:cNvSpPr>
            <a:spLocks noChangeShapeType="1"/>
          </p:cNvSpPr>
          <p:nvPr/>
        </p:nvSpPr>
        <p:spPr bwMode="auto">
          <a:xfrm>
            <a:off x="511651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6" name="Line 59"/>
          <p:cNvSpPr>
            <a:spLocks noChangeShapeType="1"/>
          </p:cNvSpPr>
          <p:nvPr/>
        </p:nvSpPr>
        <p:spPr bwMode="auto">
          <a:xfrm>
            <a:off x="52625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7" name="Line 60"/>
          <p:cNvSpPr>
            <a:spLocks noChangeShapeType="1"/>
          </p:cNvSpPr>
          <p:nvPr/>
        </p:nvSpPr>
        <p:spPr bwMode="auto">
          <a:xfrm>
            <a:off x="5410201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8" name="Line 61"/>
          <p:cNvSpPr>
            <a:spLocks noChangeShapeType="1"/>
          </p:cNvSpPr>
          <p:nvPr/>
        </p:nvSpPr>
        <p:spPr bwMode="auto">
          <a:xfrm>
            <a:off x="5559426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89" name="Line 62"/>
          <p:cNvSpPr>
            <a:spLocks noChangeShapeType="1"/>
          </p:cNvSpPr>
          <p:nvPr/>
        </p:nvSpPr>
        <p:spPr bwMode="auto">
          <a:xfrm>
            <a:off x="5707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0" name="Line 63"/>
          <p:cNvSpPr>
            <a:spLocks noChangeShapeType="1"/>
          </p:cNvSpPr>
          <p:nvPr/>
        </p:nvSpPr>
        <p:spPr bwMode="auto">
          <a:xfrm>
            <a:off x="58562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1" name="Line 64"/>
          <p:cNvSpPr>
            <a:spLocks noChangeShapeType="1"/>
          </p:cNvSpPr>
          <p:nvPr/>
        </p:nvSpPr>
        <p:spPr bwMode="auto">
          <a:xfrm>
            <a:off x="600233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2" name="Line 65"/>
          <p:cNvSpPr>
            <a:spLocks noChangeShapeType="1"/>
          </p:cNvSpPr>
          <p:nvPr/>
        </p:nvSpPr>
        <p:spPr bwMode="auto">
          <a:xfrm>
            <a:off x="61515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3" name="Line 66"/>
          <p:cNvSpPr>
            <a:spLocks noChangeShapeType="1"/>
          </p:cNvSpPr>
          <p:nvPr/>
        </p:nvSpPr>
        <p:spPr bwMode="auto">
          <a:xfrm>
            <a:off x="6299201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4" name="Line 67"/>
          <p:cNvSpPr>
            <a:spLocks noChangeShapeType="1"/>
          </p:cNvSpPr>
          <p:nvPr/>
        </p:nvSpPr>
        <p:spPr bwMode="auto">
          <a:xfrm>
            <a:off x="6448426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5" name="Line 68"/>
          <p:cNvSpPr>
            <a:spLocks noChangeShapeType="1"/>
          </p:cNvSpPr>
          <p:nvPr/>
        </p:nvSpPr>
        <p:spPr bwMode="auto">
          <a:xfrm>
            <a:off x="6596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6" name="Line 69"/>
          <p:cNvSpPr>
            <a:spLocks noChangeShapeType="1"/>
          </p:cNvSpPr>
          <p:nvPr/>
        </p:nvSpPr>
        <p:spPr bwMode="auto">
          <a:xfrm>
            <a:off x="67452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7" name="Line 70"/>
          <p:cNvSpPr>
            <a:spLocks noChangeShapeType="1"/>
          </p:cNvSpPr>
          <p:nvPr/>
        </p:nvSpPr>
        <p:spPr bwMode="auto">
          <a:xfrm>
            <a:off x="689133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8" name="Line 71"/>
          <p:cNvSpPr>
            <a:spLocks noChangeShapeType="1"/>
          </p:cNvSpPr>
          <p:nvPr/>
        </p:nvSpPr>
        <p:spPr bwMode="auto">
          <a:xfrm>
            <a:off x="70405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99" name="Line 72"/>
          <p:cNvSpPr>
            <a:spLocks noChangeShapeType="1"/>
          </p:cNvSpPr>
          <p:nvPr/>
        </p:nvSpPr>
        <p:spPr bwMode="auto">
          <a:xfrm>
            <a:off x="7188201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0" name="Line 73"/>
          <p:cNvSpPr>
            <a:spLocks noChangeShapeType="1"/>
          </p:cNvSpPr>
          <p:nvPr/>
        </p:nvSpPr>
        <p:spPr bwMode="auto">
          <a:xfrm>
            <a:off x="733583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1" name="Line 74"/>
          <p:cNvSpPr>
            <a:spLocks noChangeShapeType="1"/>
          </p:cNvSpPr>
          <p:nvPr/>
        </p:nvSpPr>
        <p:spPr bwMode="auto">
          <a:xfrm>
            <a:off x="7485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2" name="Line 75"/>
          <p:cNvSpPr>
            <a:spLocks noChangeShapeType="1"/>
          </p:cNvSpPr>
          <p:nvPr/>
        </p:nvSpPr>
        <p:spPr bwMode="auto">
          <a:xfrm>
            <a:off x="76342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3" name="Line 76"/>
          <p:cNvSpPr>
            <a:spLocks noChangeShapeType="1"/>
          </p:cNvSpPr>
          <p:nvPr/>
        </p:nvSpPr>
        <p:spPr bwMode="auto">
          <a:xfrm>
            <a:off x="778033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4" name="Line 77"/>
          <p:cNvSpPr>
            <a:spLocks noChangeShapeType="1"/>
          </p:cNvSpPr>
          <p:nvPr/>
        </p:nvSpPr>
        <p:spPr bwMode="auto">
          <a:xfrm>
            <a:off x="7929562" y="2103438"/>
            <a:ext cx="0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5" name="Line 78"/>
          <p:cNvSpPr>
            <a:spLocks noChangeShapeType="1"/>
          </p:cNvSpPr>
          <p:nvPr/>
        </p:nvSpPr>
        <p:spPr bwMode="auto">
          <a:xfrm>
            <a:off x="8077201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6" name="Line 79"/>
          <p:cNvSpPr>
            <a:spLocks noChangeShapeType="1"/>
          </p:cNvSpPr>
          <p:nvPr/>
        </p:nvSpPr>
        <p:spPr bwMode="auto">
          <a:xfrm>
            <a:off x="822483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7" name="Line 80"/>
          <p:cNvSpPr>
            <a:spLocks noChangeShapeType="1"/>
          </p:cNvSpPr>
          <p:nvPr/>
        </p:nvSpPr>
        <p:spPr bwMode="auto">
          <a:xfrm>
            <a:off x="8374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8" name="Line 81"/>
          <p:cNvSpPr>
            <a:spLocks noChangeShapeType="1"/>
          </p:cNvSpPr>
          <p:nvPr/>
        </p:nvSpPr>
        <p:spPr bwMode="auto">
          <a:xfrm>
            <a:off x="8521701" y="2103438"/>
            <a:ext cx="1587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09" name="Line 82"/>
          <p:cNvSpPr>
            <a:spLocks noChangeShapeType="1"/>
          </p:cNvSpPr>
          <p:nvPr/>
        </p:nvSpPr>
        <p:spPr bwMode="auto">
          <a:xfrm>
            <a:off x="8669338" y="2103438"/>
            <a:ext cx="3175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0" name="Line 83"/>
          <p:cNvSpPr>
            <a:spLocks noChangeShapeType="1"/>
          </p:cNvSpPr>
          <p:nvPr/>
        </p:nvSpPr>
        <p:spPr bwMode="auto">
          <a:xfrm>
            <a:off x="8818562" y="2103438"/>
            <a:ext cx="0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1" name="Line 84"/>
          <p:cNvSpPr>
            <a:spLocks noChangeShapeType="1"/>
          </p:cNvSpPr>
          <p:nvPr/>
        </p:nvSpPr>
        <p:spPr bwMode="auto">
          <a:xfrm>
            <a:off x="896778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2" name="Line 85"/>
          <p:cNvSpPr>
            <a:spLocks noChangeShapeType="1"/>
          </p:cNvSpPr>
          <p:nvPr/>
        </p:nvSpPr>
        <p:spPr bwMode="auto">
          <a:xfrm>
            <a:off x="9113837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3" name="Line 86"/>
          <p:cNvSpPr>
            <a:spLocks noChangeShapeType="1"/>
          </p:cNvSpPr>
          <p:nvPr/>
        </p:nvSpPr>
        <p:spPr bwMode="auto">
          <a:xfrm>
            <a:off x="9263062" y="2103438"/>
            <a:ext cx="1588" cy="1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4" name="Line 87"/>
          <p:cNvSpPr>
            <a:spLocks noChangeShapeType="1"/>
          </p:cNvSpPr>
          <p:nvPr/>
        </p:nvSpPr>
        <p:spPr bwMode="auto">
          <a:xfrm flipV="1">
            <a:off x="9337676" y="2114550"/>
            <a:ext cx="1587" cy="38052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5" name="Line 88"/>
          <p:cNvSpPr>
            <a:spLocks noChangeShapeType="1"/>
          </p:cNvSpPr>
          <p:nvPr/>
        </p:nvSpPr>
        <p:spPr bwMode="auto">
          <a:xfrm flipH="1">
            <a:off x="9310687" y="5932489"/>
            <a:ext cx="26988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6" name="Line 89"/>
          <p:cNvSpPr>
            <a:spLocks noChangeShapeType="1"/>
          </p:cNvSpPr>
          <p:nvPr/>
        </p:nvSpPr>
        <p:spPr bwMode="auto">
          <a:xfrm flipH="1">
            <a:off x="9310687" y="5060951"/>
            <a:ext cx="26988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7" name="Line 90"/>
          <p:cNvSpPr>
            <a:spLocks noChangeShapeType="1"/>
          </p:cNvSpPr>
          <p:nvPr/>
        </p:nvSpPr>
        <p:spPr bwMode="auto">
          <a:xfrm flipH="1">
            <a:off x="9310687" y="4192589"/>
            <a:ext cx="2698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8" name="Line 91"/>
          <p:cNvSpPr>
            <a:spLocks noChangeShapeType="1"/>
          </p:cNvSpPr>
          <p:nvPr/>
        </p:nvSpPr>
        <p:spPr bwMode="auto">
          <a:xfrm flipH="1">
            <a:off x="9310687" y="3322639"/>
            <a:ext cx="2698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19" name="Line 92"/>
          <p:cNvSpPr>
            <a:spLocks noChangeShapeType="1"/>
          </p:cNvSpPr>
          <p:nvPr/>
        </p:nvSpPr>
        <p:spPr bwMode="auto">
          <a:xfrm flipH="1">
            <a:off x="9310687" y="2451100"/>
            <a:ext cx="269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0" name="Line 93"/>
          <p:cNvSpPr>
            <a:spLocks noChangeShapeType="1"/>
          </p:cNvSpPr>
          <p:nvPr/>
        </p:nvSpPr>
        <p:spPr bwMode="auto">
          <a:xfrm flipV="1">
            <a:off x="3635376" y="2114550"/>
            <a:ext cx="1587" cy="38052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1" name="Line 94"/>
          <p:cNvSpPr>
            <a:spLocks noChangeShapeType="1"/>
          </p:cNvSpPr>
          <p:nvPr/>
        </p:nvSpPr>
        <p:spPr bwMode="auto">
          <a:xfrm>
            <a:off x="3635375" y="5932489"/>
            <a:ext cx="2540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2" name="Line 95"/>
          <p:cNvSpPr>
            <a:spLocks noChangeShapeType="1"/>
          </p:cNvSpPr>
          <p:nvPr/>
        </p:nvSpPr>
        <p:spPr bwMode="auto">
          <a:xfrm>
            <a:off x="3635375" y="5060951"/>
            <a:ext cx="2540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3" name="Line 96"/>
          <p:cNvSpPr>
            <a:spLocks noChangeShapeType="1"/>
          </p:cNvSpPr>
          <p:nvPr/>
        </p:nvSpPr>
        <p:spPr bwMode="auto">
          <a:xfrm>
            <a:off x="3635375" y="4192589"/>
            <a:ext cx="25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4" name="Line 97"/>
          <p:cNvSpPr>
            <a:spLocks noChangeShapeType="1"/>
          </p:cNvSpPr>
          <p:nvPr/>
        </p:nvSpPr>
        <p:spPr bwMode="auto">
          <a:xfrm>
            <a:off x="3635375" y="3322639"/>
            <a:ext cx="25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5" name="Line 98"/>
          <p:cNvSpPr>
            <a:spLocks noChangeShapeType="1"/>
          </p:cNvSpPr>
          <p:nvPr/>
        </p:nvSpPr>
        <p:spPr bwMode="auto">
          <a:xfrm>
            <a:off x="3635375" y="2451100"/>
            <a:ext cx="254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26" name="Rectangle 99"/>
          <p:cNvSpPr>
            <a:spLocks noChangeArrowheads="1"/>
          </p:cNvSpPr>
          <p:nvPr/>
        </p:nvSpPr>
        <p:spPr bwMode="auto">
          <a:xfrm>
            <a:off x="3435350" y="57943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7" name="Rectangle 100"/>
          <p:cNvSpPr>
            <a:spLocks noChangeArrowheads="1"/>
          </p:cNvSpPr>
          <p:nvPr/>
        </p:nvSpPr>
        <p:spPr bwMode="auto">
          <a:xfrm>
            <a:off x="3435350" y="4922839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8" name="Rectangle 101"/>
          <p:cNvSpPr>
            <a:spLocks noChangeArrowheads="1"/>
          </p:cNvSpPr>
          <p:nvPr/>
        </p:nvSpPr>
        <p:spPr bwMode="auto">
          <a:xfrm>
            <a:off x="3316287" y="405447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9" name="Rectangle 102"/>
          <p:cNvSpPr>
            <a:spLocks noChangeArrowheads="1"/>
          </p:cNvSpPr>
          <p:nvPr/>
        </p:nvSpPr>
        <p:spPr bwMode="auto">
          <a:xfrm>
            <a:off x="3316287" y="31845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30" name="Rectangle 103"/>
          <p:cNvSpPr>
            <a:spLocks noChangeArrowheads="1"/>
          </p:cNvSpPr>
          <p:nvPr/>
        </p:nvSpPr>
        <p:spPr bwMode="auto">
          <a:xfrm>
            <a:off x="3316287" y="2312989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20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31" name="Line 104"/>
          <p:cNvSpPr>
            <a:spLocks noChangeShapeType="1"/>
          </p:cNvSpPr>
          <p:nvPr/>
        </p:nvSpPr>
        <p:spPr bwMode="auto">
          <a:xfrm>
            <a:off x="3643312" y="5932489"/>
            <a:ext cx="568325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2" name="Line 105"/>
          <p:cNvSpPr>
            <a:spLocks noChangeShapeType="1"/>
          </p:cNvSpPr>
          <p:nvPr/>
        </p:nvSpPr>
        <p:spPr bwMode="auto">
          <a:xfrm flipV="1">
            <a:off x="3635376" y="5903914"/>
            <a:ext cx="1587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3" name="Line 106"/>
          <p:cNvSpPr>
            <a:spLocks noChangeShapeType="1"/>
          </p:cNvSpPr>
          <p:nvPr/>
        </p:nvSpPr>
        <p:spPr bwMode="auto">
          <a:xfrm flipV="1">
            <a:off x="4373562" y="5903914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4" name="Line 107"/>
          <p:cNvSpPr>
            <a:spLocks noChangeShapeType="1"/>
          </p:cNvSpPr>
          <p:nvPr/>
        </p:nvSpPr>
        <p:spPr bwMode="auto">
          <a:xfrm flipV="1">
            <a:off x="5116512" y="5903914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5" name="Line 108"/>
          <p:cNvSpPr>
            <a:spLocks noChangeShapeType="1"/>
          </p:cNvSpPr>
          <p:nvPr/>
        </p:nvSpPr>
        <p:spPr bwMode="auto">
          <a:xfrm flipV="1">
            <a:off x="5856287" y="5903914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6" name="Line 109"/>
          <p:cNvSpPr>
            <a:spLocks noChangeShapeType="1"/>
          </p:cNvSpPr>
          <p:nvPr/>
        </p:nvSpPr>
        <p:spPr bwMode="auto">
          <a:xfrm flipV="1">
            <a:off x="6596062" y="5903914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7" name="Line 110"/>
          <p:cNvSpPr>
            <a:spLocks noChangeShapeType="1"/>
          </p:cNvSpPr>
          <p:nvPr/>
        </p:nvSpPr>
        <p:spPr bwMode="auto">
          <a:xfrm flipV="1">
            <a:off x="7335837" y="5903914"/>
            <a:ext cx="15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8" name="Line 111"/>
          <p:cNvSpPr>
            <a:spLocks noChangeShapeType="1"/>
          </p:cNvSpPr>
          <p:nvPr/>
        </p:nvSpPr>
        <p:spPr bwMode="auto">
          <a:xfrm flipV="1">
            <a:off x="8077201" y="5903914"/>
            <a:ext cx="3175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39" name="Line 112"/>
          <p:cNvSpPr>
            <a:spLocks noChangeShapeType="1"/>
          </p:cNvSpPr>
          <p:nvPr/>
        </p:nvSpPr>
        <p:spPr bwMode="auto">
          <a:xfrm flipV="1">
            <a:off x="8818562" y="5903914"/>
            <a:ext cx="0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0" name="Line 113"/>
          <p:cNvSpPr>
            <a:spLocks noChangeShapeType="1"/>
          </p:cNvSpPr>
          <p:nvPr/>
        </p:nvSpPr>
        <p:spPr bwMode="auto">
          <a:xfrm flipV="1">
            <a:off x="3781426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1" name="Line 114"/>
          <p:cNvSpPr>
            <a:spLocks noChangeShapeType="1"/>
          </p:cNvSpPr>
          <p:nvPr/>
        </p:nvSpPr>
        <p:spPr bwMode="auto">
          <a:xfrm flipV="1">
            <a:off x="3930651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2" name="Line 115"/>
          <p:cNvSpPr>
            <a:spLocks noChangeShapeType="1"/>
          </p:cNvSpPr>
          <p:nvPr/>
        </p:nvSpPr>
        <p:spPr bwMode="auto">
          <a:xfrm flipV="1">
            <a:off x="40782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3" name="Line 116"/>
          <p:cNvSpPr>
            <a:spLocks noChangeShapeType="1"/>
          </p:cNvSpPr>
          <p:nvPr/>
        </p:nvSpPr>
        <p:spPr bwMode="auto">
          <a:xfrm flipV="1">
            <a:off x="422433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4" name="Line 117"/>
          <p:cNvSpPr>
            <a:spLocks noChangeShapeType="1"/>
          </p:cNvSpPr>
          <p:nvPr/>
        </p:nvSpPr>
        <p:spPr bwMode="auto">
          <a:xfrm flipV="1">
            <a:off x="43735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5" name="Line 118"/>
          <p:cNvSpPr>
            <a:spLocks noChangeShapeType="1"/>
          </p:cNvSpPr>
          <p:nvPr/>
        </p:nvSpPr>
        <p:spPr bwMode="auto">
          <a:xfrm flipV="1">
            <a:off x="4524376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6" name="Line 119"/>
          <p:cNvSpPr>
            <a:spLocks noChangeShapeType="1"/>
          </p:cNvSpPr>
          <p:nvPr/>
        </p:nvSpPr>
        <p:spPr bwMode="auto">
          <a:xfrm flipV="1">
            <a:off x="4670426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7" name="Line 120"/>
          <p:cNvSpPr>
            <a:spLocks noChangeShapeType="1"/>
          </p:cNvSpPr>
          <p:nvPr/>
        </p:nvSpPr>
        <p:spPr bwMode="auto">
          <a:xfrm flipV="1">
            <a:off x="4818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8" name="Line 121"/>
          <p:cNvSpPr>
            <a:spLocks noChangeShapeType="1"/>
          </p:cNvSpPr>
          <p:nvPr/>
        </p:nvSpPr>
        <p:spPr bwMode="auto">
          <a:xfrm flipV="1">
            <a:off x="49672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49" name="Line 122"/>
          <p:cNvSpPr>
            <a:spLocks noChangeShapeType="1"/>
          </p:cNvSpPr>
          <p:nvPr/>
        </p:nvSpPr>
        <p:spPr bwMode="auto">
          <a:xfrm flipV="1">
            <a:off x="511651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0" name="Line 123"/>
          <p:cNvSpPr>
            <a:spLocks noChangeShapeType="1"/>
          </p:cNvSpPr>
          <p:nvPr/>
        </p:nvSpPr>
        <p:spPr bwMode="auto">
          <a:xfrm flipV="1">
            <a:off x="52625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1" name="Line 124"/>
          <p:cNvSpPr>
            <a:spLocks noChangeShapeType="1"/>
          </p:cNvSpPr>
          <p:nvPr/>
        </p:nvSpPr>
        <p:spPr bwMode="auto">
          <a:xfrm flipV="1">
            <a:off x="5410201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2" name="Line 125"/>
          <p:cNvSpPr>
            <a:spLocks noChangeShapeType="1"/>
          </p:cNvSpPr>
          <p:nvPr/>
        </p:nvSpPr>
        <p:spPr bwMode="auto">
          <a:xfrm flipV="1">
            <a:off x="5559426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3" name="Line 126"/>
          <p:cNvSpPr>
            <a:spLocks noChangeShapeType="1"/>
          </p:cNvSpPr>
          <p:nvPr/>
        </p:nvSpPr>
        <p:spPr bwMode="auto">
          <a:xfrm flipV="1">
            <a:off x="5707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4" name="Line 127"/>
          <p:cNvSpPr>
            <a:spLocks noChangeShapeType="1"/>
          </p:cNvSpPr>
          <p:nvPr/>
        </p:nvSpPr>
        <p:spPr bwMode="auto">
          <a:xfrm flipV="1">
            <a:off x="58562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5" name="Line 128"/>
          <p:cNvSpPr>
            <a:spLocks noChangeShapeType="1"/>
          </p:cNvSpPr>
          <p:nvPr/>
        </p:nvSpPr>
        <p:spPr bwMode="auto">
          <a:xfrm flipV="1">
            <a:off x="600233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6" name="Line 129"/>
          <p:cNvSpPr>
            <a:spLocks noChangeShapeType="1"/>
          </p:cNvSpPr>
          <p:nvPr/>
        </p:nvSpPr>
        <p:spPr bwMode="auto">
          <a:xfrm flipV="1">
            <a:off x="61515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7" name="Line 130"/>
          <p:cNvSpPr>
            <a:spLocks noChangeShapeType="1"/>
          </p:cNvSpPr>
          <p:nvPr/>
        </p:nvSpPr>
        <p:spPr bwMode="auto">
          <a:xfrm flipV="1">
            <a:off x="6299201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8" name="Line 131"/>
          <p:cNvSpPr>
            <a:spLocks noChangeShapeType="1"/>
          </p:cNvSpPr>
          <p:nvPr/>
        </p:nvSpPr>
        <p:spPr bwMode="auto">
          <a:xfrm flipV="1">
            <a:off x="6448426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59" name="Line 132"/>
          <p:cNvSpPr>
            <a:spLocks noChangeShapeType="1"/>
          </p:cNvSpPr>
          <p:nvPr/>
        </p:nvSpPr>
        <p:spPr bwMode="auto">
          <a:xfrm flipV="1">
            <a:off x="6596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0" name="Line 133"/>
          <p:cNvSpPr>
            <a:spLocks noChangeShapeType="1"/>
          </p:cNvSpPr>
          <p:nvPr/>
        </p:nvSpPr>
        <p:spPr bwMode="auto">
          <a:xfrm flipV="1">
            <a:off x="67452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1" name="Line 134"/>
          <p:cNvSpPr>
            <a:spLocks noChangeShapeType="1"/>
          </p:cNvSpPr>
          <p:nvPr/>
        </p:nvSpPr>
        <p:spPr bwMode="auto">
          <a:xfrm flipV="1">
            <a:off x="689133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2" name="Line 135"/>
          <p:cNvSpPr>
            <a:spLocks noChangeShapeType="1"/>
          </p:cNvSpPr>
          <p:nvPr/>
        </p:nvSpPr>
        <p:spPr bwMode="auto">
          <a:xfrm flipV="1">
            <a:off x="70405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3" name="Line 136"/>
          <p:cNvSpPr>
            <a:spLocks noChangeShapeType="1"/>
          </p:cNvSpPr>
          <p:nvPr/>
        </p:nvSpPr>
        <p:spPr bwMode="auto">
          <a:xfrm flipV="1">
            <a:off x="7188201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4" name="Line 137"/>
          <p:cNvSpPr>
            <a:spLocks noChangeShapeType="1"/>
          </p:cNvSpPr>
          <p:nvPr/>
        </p:nvSpPr>
        <p:spPr bwMode="auto">
          <a:xfrm flipV="1">
            <a:off x="733583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5" name="Line 138"/>
          <p:cNvSpPr>
            <a:spLocks noChangeShapeType="1"/>
          </p:cNvSpPr>
          <p:nvPr/>
        </p:nvSpPr>
        <p:spPr bwMode="auto">
          <a:xfrm flipV="1">
            <a:off x="7485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6" name="Line 139"/>
          <p:cNvSpPr>
            <a:spLocks noChangeShapeType="1"/>
          </p:cNvSpPr>
          <p:nvPr/>
        </p:nvSpPr>
        <p:spPr bwMode="auto">
          <a:xfrm flipV="1">
            <a:off x="76342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7" name="Line 140"/>
          <p:cNvSpPr>
            <a:spLocks noChangeShapeType="1"/>
          </p:cNvSpPr>
          <p:nvPr/>
        </p:nvSpPr>
        <p:spPr bwMode="auto">
          <a:xfrm flipV="1">
            <a:off x="778033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8" name="Line 141"/>
          <p:cNvSpPr>
            <a:spLocks noChangeShapeType="1"/>
          </p:cNvSpPr>
          <p:nvPr/>
        </p:nvSpPr>
        <p:spPr bwMode="auto">
          <a:xfrm flipV="1">
            <a:off x="7929562" y="5911850"/>
            <a:ext cx="0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69" name="Line 142"/>
          <p:cNvSpPr>
            <a:spLocks noChangeShapeType="1"/>
          </p:cNvSpPr>
          <p:nvPr/>
        </p:nvSpPr>
        <p:spPr bwMode="auto">
          <a:xfrm flipV="1">
            <a:off x="8077201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0" name="Line 143"/>
          <p:cNvSpPr>
            <a:spLocks noChangeShapeType="1"/>
          </p:cNvSpPr>
          <p:nvPr/>
        </p:nvSpPr>
        <p:spPr bwMode="auto">
          <a:xfrm flipV="1">
            <a:off x="822483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1" name="Line 144"/>
          <p:cNvSpPr>
            <a:spLocks noChangeShapeType="1"/>
          </p:cNvSpPr>
          <p:nvPr/>
        </p:nvSpPr>
        <p:spPr bwMode="auto">
          <a:xfrm flipV="1">
            <a:off x="8374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2" name="Line 145"/>
          <p:cNvSpPr>
            <a:spLocks noChangeShapeType="1"/>
          </p:cNvSpPr>
          <p:nvPr/>
        </p:nvSpPr>
        <p:spPr bwMode="auto">
          <a:xfrm flipV="1">
            <a:off x="8521701" y="5911850"/>
            <a:ext cx="1587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3" name="Line 146"/>
          <p:cNvSpPr>
            <a:spLocks noChangeShapeType="1"/>
          </p:cNvSpPr>
          <p:nvPr/>
        </p:nvSpPr>
        <p:spPr bwMode="auto">
          <a:xfrm flipV="1">
            <a:off x="8669338" y="5911850"/>
            <a:ext cx="3175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4" name="Line 147"/>
          <p:cNvSpPr>
            <a:spLocks noChangeShapeType="1"/>
          </p:cNvSpPr>
          <p:nvPr/>
        </p:nvSpPr>
        <p:spPr bwMode="auto">
          <a:xfrm flipV="1">
            <a:off x="8818562" y="5911850"/>
            <a:ext cx="0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5" name="Line 148"/>
          <p:cNvSpPr>
            <a:spLocks noChangeShapeType="1"/>
          </p:cNvSpPr>
          <p:nvPr/>
        </p:nvSpPr>
        <p:spPr bwMode="auto">
          <a:xfrm flipV="1">
            <a:off x="896778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6" name="Line 149"/>
          <p:cNvSpPr>
            <a:spLocks noChangeShapeType="1"/>
          </p:cNvSpPr>
          <p:nvPr/>
        </p:nvSpPr>
        <p:spPr bwMode="auto">
          <a:xfrm flipV="1">
            <a:off x="9113837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7" name="Line 150"/>
          <p:cNvSpPr>
            <a:spLocks noChangeShapeType="1"/>
          </p:cNvSpPr>
          <p:nvPr/>
        </p:nvSpPr>
        <p:spPr bwMode="auto">
          <a:xfrm flipV="1">
            <a:off x="9263062" y="5911850"/>
            <a:ext cx="1588" cy="20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78" name="Rectangle 151"/>
          <p:cNvSpPr>
            <a:spLocks noChangeArrowheads="1"/>
          </p:cNvSpPr>
          <p:nvPr/>
        </p:nvSpPr>
        <p:spPr bwMode="auto">
          <a:xfrm>
            <a:off x="3721100" y="600392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79" name="Rectangle 152"/>
          <p:cNvSpPr>
            <a:spLocks noChangeArrowheads="1"/>
          </p:cNvSpPr>
          <p:nvPr/>
        </p:nvSpPr>
        <p:spPr bwMode="auto">
          <a:xfrm>
            <a:off x="4400550" y="6003925"/>
            <a:ext cx="25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50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0" name="Rectangle 153"/>
          <p:cNvSpPr>
            <a:spLocks noChangeArrowheads="1"/>
          </p:cNvSpPr>
          <p:nvPr/>
        </p:nvSpPr>
        <p:spPr bwMode="auto">
          <a:xfrm>
            <a:off x="5081587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1" name="Rectangle 154"/>
          <p:cNvSpPr>
            <a:spLocks noChangeArrowheads="1"/>
          </p:cNvSpPr>
          <p:nvPr/>
        </p:nvSpPr>
        <p:spPr bwMode="auto">
          <a:xfrm>
            <a:off x="5821362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150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2" name="Rectangle 155"/>
          <p:cNvSpPr>
            <a:spLocks noChangeArrowheads="1"/>
          </p:cNvSpPr>
          <p:nvPr/>
        </p:nvSpPr>
        <p:spPr bwMode="auto">
          <a:xfrm>
            <a:off x="6562725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200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3" name="Rectangle 156"/>
          <p:cNvSpPr>
            <a:spLocks noChangeArrowheads="1"/>
          </p:cNvSpPr>
          <p:nvPr/>
        </p:nvSpPr>
        <p:spPr bwMode="auto">
          <a:xfrm>
            <a:off x="7302500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250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4" name="Rectangle 157"/>
          <p:cNvSpPr>
            <a:spLocks noChangeArrowheads="1"/>
          </p:cNvSpPr>
          <p:nvPr/>
        </p:nvSpPr>
        <p:spPr bwMode="auto">
          <a:xfrm>
            <a:off x="8043862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300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5" name="Rectangle 158"/>
          <p:cNvSpPr>
            <a:spLocks noChangeArrowheads="1"/>
          </p:cNvSpPr>
          <p:nvPr/>
        </p:nvSpPr>
        <p:spPr bwMode="auto">
          <a:xfrm>
            <a:off x="8783637" y="600392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350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6" name="Line 159"/>
          <p:cNvSpPr>
            <a:spLocks noChangeShapeType="1"/>
          </p:cNvSpPr>
          <p:nvPr/>
        </p:nvSpPr>
        <p:spPr bwMode="auto">
          <a:xfrm>
            <a:off x="6816726" y="5030789"/>
            <a:ext cx="3825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87" name="Rectangle 160"/>
          <p:cNvSpPr>
            <a:spLocks noChangeArrowheads="1"/>
          </p:cNvSpPr>
          <p:nvPr/>
        </p:nvSpPr>
        <p:spPr bwMode="auto">
          <a:xfrm>
            <a:off x="6951662" y="4968876"/>
            <a:ext cx="109538" cy="123825"/>
          </a:xfrm>
          <a:prstGeom prst="rect">
            <a:avLst/>
          </a:prstGeom>
          <a:solidFill>
            <a:srgbClr val="33CC33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288" name="Rectangle 161"/>
          <p:cNvSpPr>
            <a:spLocks noChangeArrowheads="1"/>
          </p:cNvSpPr>
          <p:nvPr/>
        </p:nvSpPr>
        <p:spPr bwMode="auto">
          <a:xfrm>
            <a:off x="7345362" y="4906964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Detoxification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89" name="Line 162"/>
          <p:cNvSpPr>
            <a:spLocks noChangeShapeType="1"/>
          </p:cNvSpPr>
          <p:nvPr/>
        </p:nvSpPr>
        <p:spPr bwMode="auto">
          <a:xfrm>
            <a:off x="6816726" y="5399089"/>
            <a:ext cx="3825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290" name="Oval 163"/>
          <p:cNvSpPr>
            <a:spLocks noChangeArrowheads="1"/>
          </p:cNvSpPr>
          <p:nvPr/>
        </p:nvSpPr>
        <p:spPr bwMode="auto">
          <a:xfrm>
            <a:off x="6951662" y="5338764"/>
            <a:ext cx="109538" cy="122237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8291" name="Rectangle 164"/>
          <p:cNvSpPr>
            <a:spLocks noChangeArrowheads="1"/>
          </p:cNvSpPr>
          <p:nvPr/>
        </p:nvSpPr>
        <p:spPr bwMode="auto">
          <a:xfrm>
            <a:off x="7345362" y="5275264"/>
            <a:ext cx="1309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Maintenance</a:t>
            </a:r>
            <a:endParaRPr lang="en-US" altLang="en-US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3973" name="Text Box 165"/>
          <p:cNvSpPr txBox="1">
            <a:spLocks noChangeArrowheads="1"/>
          </p:cNvSpPr>
          <p:nvPr/>
        </p:nvSpPr>
        <p:spPr bwMode="auto">
          <a:xfrm>
            <a:off x="4265612" y="3962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</a:rPr>
              <a:t>4 Subjects in Control Group Died</a:t>
            </a:r>
          </a:p>
        </p:txBody>
      </p:sp>
      <p:sp>
        <p:nvSpPr>
          <p:cNvPr id="503974" name="Oval 166"/>
          <p:cNvSpPr>
            <a:spLocks noChangeArrowheads="1"/>
          </p:cNvSpPr>
          <p:nvPr/>
        </p:nvSpPr>
        <p:spPr bwMode="auto">
          <a:xfrm>
            <a:off x="4341812" y="3810000"/>
            <a:ext cx="4800600" cy="762000"/>
          </a:xfrm>
          <a:prstGeom prst="ellipse">
            <a:avLst/>
          </a:prstGeom>
          <a:noFill/>
          <a:ln w="349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503975" name="Line 167"/>
          <p:cNvSpPr>
            <a:spLocks noChangeShapeType="1"/>
          </p:cNvSpPr>
          <p:nvPr/>
        </p:nvSpPr>
        <p:spPr bwMode="auto">
          <a:xfrm flipH="1">
            <a:off x="4113212" y="4495800"/>
            <a:ext cx="838200" cy="609600"/>
          </a:xfrm>
          <a:prstGeom prst="line">
            <a:avLst/>
          </a:prstGeom>
          <a:noFill/>
          <a:ln w="349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973" grpId="0" autoUpdateAnimBg="0"/>
      <p:bldP spid="5039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981" y="457201"/>
            <a:ext cx="10512862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Opioid Antagonist:  Naltrexone</a:t>
            </a:r>
            <a:br>
              <a:rPr lang="en-US" b="1" dirty="0">
                <a:solidFill>
                  <a:schemeClr val="tx2"/>
                </a:solidFill>
                <a:latin typeface="+mn-lt"/>
              </a:rPr>
            </a:b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132" y="1371600"/>
            <a:ext cx="9290435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Binds tightly to the </a:t>
            </a:r>
            <a:r>
              <a:rPr lang="el-GR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μ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 (mu) receptor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Prevents other opioids from binding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cs typeface="Arial" charset="0"/>
              </a:rPr>
              <a:t>Patients lose interest in using and no craving</a:t>
            </a:r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Naltrexone tablet 50 mg/day (Revia) approved in 1994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Efficacy is best among motivated patients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Nausea, headache, anxiety or sedation are uncommon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   side effects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Cannot be prescribed in patients with severe liver disease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0842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DB44-E40F-4B49-870A-5EC24640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Naltrexone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F3FD-A041-46DB-8CA7-54EE983C1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Depot (IM shot) Naltrexone (Vivitrol), 380 mg once a month, originally approved for alcohol use disorder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Recently approved for opioid use disorder and may enhance compliance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Depot shot expensive but some insurance and Medicaid covers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Efforts being made for use in those leaving a detox program, jail or prison to decrease risk of relapse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Important to warn a recently detoxed person that tolerance has decreased and to use a smaller dose if relapses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E2D4-B787-4F91-BAEB-EE47FE61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1" y="5029200"/>
            <a:ext cx="9220203" cy="1454426"/>
          </a:xfrm>
        </p:spPr>
        <p:txBody>
          <a:bodyPr>
            <a:normAutofit fontScale="90000"/>
          </a:bodyPr>
          <a:lstStyle/>
          <a:p>
            <a:r>
              <a:rPr lang="en-US" sz="2400" u="sng" dirty="0">
                <a:solidFill>
                  <a:schemeClr val="bg2">
                    <a:lumMod val="25000"/>
                    <a:lumOff val="75000"/>
                  </a:schemeClr>
                </a:solidFill>
                <a:hlinkClick r:id="rId2"/>
              </a:rPr>
              <a:t>www.samhsa.gov/medication-assisted-treatment/physicianlocator</a:t>
            </a:r>
            <a:br>
              <a:rPr lang="en-US" sz="24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en-US" sz="2400" u="sng" dirty="0">
                <a:solidFill>
                  <a:schemeClr val="bg2">
                    <a:lumMod val="25000"/>
                    <a:lumOff val="75000"/>
                  </a:schemeClr>
                </a:solidFill>
                <a:hlinkClick r:id="rId3"/>
              </a:rPr>
              <a:t>www.suboxone.com/treatment-plan/find-a-doctor</a:t>
            </a:r>
            <a:br>
              <a:rPr lang="en-US" sz="2400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br>
              <a:rPr lang="en-US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en-US" u="sng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6CC77E-DD89-4AD1-BFB1-5CA17E2A78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41512" y="68580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734A-07D6-EF01-5711-42ACC5ED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/>
            <a:r>
              <a:rPr lang="en-US" dirty="0"/>
              <a:t>Bridge Program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744E-B629-0304-0331-E2CB7DD8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3" y="1143000"/>
            <a:ext cx="9753600" cy="4876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Modeled on California and Connecticut (Yale)* programs</a:t>
            </a:r>
          </a:p>
          <a:p>
            <a:r>
              <a:rPr lang="en-US" dirty="0"/>
              <a:t>To encourage emergency room staff to start buprenorphine in the ER and then refer to outpatient treatment</a:t>
            </a:r>
          </a:p>
          <a:p>
            <a:r>
              <a:rPr lang="en-US" dirty="0"/>
              <a:t>Requires ER staff to recognize and counsel patient</a:t>
            </a:r>
          </a:p>
          <a:p>
            <a:r>
              <a:rPr lang="en-US" dirty="0"/>
              <a:t>Will include a peer support recovery specialist or community health worker to be available to do the initial counseling and referral</a:t>
            </a:r>
          </a:p>
          <a:p>
            <a:r>
              <a:rPr lang="en-US" dirty="0"/>
              <a:t>ER docs will need to be waivered or at least educated in the dosing of buprenorphine</a:t>
            </a:r>
          </a:p>
          <a:p>
            <a:r>
              <a:rPr lang="en-US" dirty="0"/>
              <a:t>Working on eliminating the waiver requirement </a:t>
            </a:r>
          </a:p>
          <a:p>
            <a:r>
              <a:rPr lang="en-US" dirty="0"/>
              <a:t>Need hospitals to get on board and have buprenorphine on the formulary</a:t>
            </a:r>
          </a:p>
          <a:p>
            <a:pPr marL="0" indent="0">
              <a:buNone/>
            </a:pPr>
            <a:r>
              <a:rPr lang="en-US" dirty="0"/>
              <a:t>*  </a:t>
            </a:r>
            <a:r>
              <a:rPr lang="en-US" sz="1600" i="1" dirty="0"/>
              <a:t>Emergency Department-Initiated Buprenorphine/Naloxone Treatment for Opioid Dependence: A Randomized Clinical Trial, </a:t>
            </a:r>
            <a:r>
              <a:rPr lang="en-US" sz="1600" dirty="0"/>
              <a:t>G. D’Onofrio et al, JAMA. 2015;313(16): 1636-1644.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Opioid Use Disorder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2" y="1295401"/>
            <a:ext cx="9677400" cy="47244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lphaUcPeriod"/>
              <a:defRPr/>
            </a:pPr>
            <a:r>
              <a:rPr lang="en-US" sz="2800" dirty="0"/>
              <a:t>Opioid use leading to impairment or distress, with at least two of the following occurring within a 12-month period: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Opioids used in larger amounts or over longer period than intended 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Unsuccessful efforts to cut down or control use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Much time spent obtaining, using or recovering from opioids 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Craving or strong desire to use opioids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Failure to fulfill major role obligations at work, school or home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Continued use despite social or interpersonal problems</a:t>
            </a:r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r>
              <a:rPr lang="en-US" sz="2400" dirty="0"/>
              <a:t>Important social, occupational or recreational activities are given up or reduced</a:t>
            </a:r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990600" lvl="1" indent="-533400">
              <a:buFont typeface="Wingdings" pitchFamily="2" charset="2"/>
              <a:buAutoNum type="arabicPeriod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76C6-1DDD-404C-ABE0-889ECFE3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Candidates for Naltrexone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A2BA-DBED-4022-90F5-E736254F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Patients who are not interested or able to be on agonist maintenance</a:t>
            </a:r>
          </a:p>
          <a:p>
            <a:pPr lvl="1"/>
            <a:r>
              <a:rPr lang="en-US" sz="2400" dirty="0"/>
              <a:t>Highly motivated for abstinence from all opioids (e.g., active in 12-step programs)</a:t>
            </a:r>
          </a:p>
          <a:p>
            <a:pPr lvl="1"/>
            <a:r>
              <a:rPr lang="en-US" sz="2400" dirty="0"/>
              <a:t>In professions where treatment with agonist is still controversial (e.g., healthcare professionals, pilots)</a:t>
            </a:r>
          </a:p>
          <a:p>
            <a:r>
              <a:rPr lang="en-US" sz="2800" dirty="0"/>
              <a:t>Patients who are detoxified and abstinent but at risk for relapse</a:t>
            </a:r>
          </a:p>
          <a:p>
            <a:pPr lvl="1"/>
            <a:r>
              <a:rPr lang="en-US" sz="2400" dirty="0"/>
              <a:t>Released from a controlled setting (prison, residential program)</a:t>
            </a:r>
          </a:p>
          <a:p>
            <a:pPr lvl="1"/>
            <a:r>
              <a:rPr lang="en-US" sz="2400" dirty="0"/>
              <a:t>Moving back to old neighborhood</a:t>
            </a:r>
          </a:p>
          <a:p>
            <a:pPr lvl="1"/>
            <a:r>
              <a:rPr lang="en-US" sz="2400" dirty="0"/>
              <a:t>With increased stress or worsening of psychiatric proble</a:t>
            </a:r>
            <a:r>
              <a:rPr lang="en-US" dirty="0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9756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B839-75A1-43AB-88C7-57F2A8C6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04799"/>
            <a:ext cx="9144001" cy="16001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Patients who may be better candidates</a:t>
            </a:r>
            <a:br>
              <a:rPr lang="en-US" dirty="0"/>
            </a:br>
            <a:r>
              <a:rPr lang="en-US" dirty="0"/>
              <a:t>for agonists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3CC3-66EF-4AC7-A71F-B2176F46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Patients with history of overdoses, particularly following detoxification</a:t>
            </a:r>
          </a:p>
          <a:p>
            <a:r>
              <a:rPr lang="en-US" dirty="0"/>
              <a:t>Patients with serious psychiatric or medical problems</a:t>
            </a:r>
          </a:p>
          <a:p>
            <a:r>
              <a:rPr lang="en-US" dirty="0"/>
              <a:t>Patients with limited social supports (unstable lives, homeless)</a:t>
            </a:r>
          </a:p>
          <a:p>
            <a:r>
              <a:rPr lang="en-US" dirty="0"/>
              <a:t>Patients who have been opiate-free but never felt “normal”</a:t>
            </a:r>
          </a:p>
          <a:p>
            <a:pPr lvl="1"/>
            <a:r>
              <a:rPr lang="en-US" dirty="0"/>
              <a:t>Patients in whom psychiatric illness emerged/worsened after previous detoxifications (with or w/o naltrexone)</a:t>
            </a:r>
          </a:p>
          <a:p>
            <a:r>
              <a:rPr lang="en-US" dirty="0"/>
              <a:t>Patients with chronic pain requiring chronic opioid treatment</a:t>
            </a:r>
          </a:p>
          <a:p>
            <a:r>
              <a:rPr lang="en-US" dirty="0"/>
              <a:t>Patients with severe GI disorders exacerbating during withdrawal/abstinence</a:t>
            </a:r>
          </a:p>
        </p:txBody>
      </p:sp>
    </p:spTree>
    <p:extLst>
      <p:ext uri="{BB962C8B-B14F-4D97-AF65-F5344CB8AC3E}">
        <p14:creationId xmlns:p14="http://schemas.microsoft.com/office/powerpoint/2010/main" val="10724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B793-E822-423F-82C8-78029C42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r>
              <a:rPr lang="en-US" sz="4000" dirty="0"/>
              <a:t>Prescription Monitoring Program - PMP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11AD-5154-4789-921B-D6DD21D6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371601"/>
            <a:ext cx="9677400" cy="4648200"/>
          </a:xfrm>
        </p:spPr>
        <p:txBody>
          <a:bodyPr>
            <a:normAutofit/>
          </a:bodyPr>
          <a:lstStyle/>
          <a:p>
            <a:r>
              <a:rPr lang="en-US" dirty="0"/>
              <a:t>Register or check a patient at </a:t>
            </a:r>
            <a:r>
              <a:rPr lang="en-US" dirty="0">
                <a:hlinkClick r:id="rId2"/>
              </a:rPr>
              <a:t>https://Nevada.pmpaware.net</a:t>
            </a:r>
            <a:endParaRPr lang="en-US" dirty="0"/>
          </a:p>
          <a:p>
            <a:r>
              <a:rPr lang="en-US" dirty="0"/>
              <a:t>Nevada established in 1997 – one of the first states </a:t>
            </a:r>
          </a:p>
          <a:p>
            <a:r>
              <a:rPr lang="en-US" dirty="0"/>
              <a:t>All states now have them</a:t>
            </a:r>
          </a:p>
          <a:p>
            <a:r>
              <a:rPr lang="en-US" dirty="0"/>
              <a:t>States with stronger mandates for use of PMP have decreased prescribing of opioids and overdose deaths</a:t>
            </a:r>
          </a:p>
          <a:p>
            <a:r>
              <a:rPr lang="en-US" dirty="0"/>
              <a:t>Can register a delegate in office to pull the reports</a:t>
            </a:r>
          </a:p>
          <a:p>
            <a:r>
              <a:rPr lang="en-US" dirty="0"/>
              <a:t>Can look at own prescribing history to check for fraudulent prescribing</a:t>
            </a:r>
          </a:p>
          <a:p>
            <a:r>
              <a:rPr lang="en-US" dirty="0"/>
              <a:t>Network between states – Nevada can check 23 other states, unfortunately not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11AA-02AC-4104-9C9A-DFC3D878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40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Governor’s Opioid Bill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AB474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5C15-6DF2-438D-9FD7-CD5BBD2C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371601"/>
            <a:ext cx="9134391" cy="46482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Overdoses from controlled substances must be reported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 must be consulted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must be evaluated for history or risk of addiction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use consent form</a:t>
            </a: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hours of CME relating to the misuse and abuse of controlled substances, the prescribing of opioids or addiction during each relicensure period.</a:t>
            </a: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history and physical must be performed and entered into medical record along with diagnosis and treatment plan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0613-E98E-4263-B042-5FB24033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0999"/>
            <a:ext cx="9144001" cy="12013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PRESCRIBING OPIOIDS for PAIN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B550A-E86C-4245-A1F0-0AEF1C0C3587}"/>
              </a:ext>
            </a:extLst>
          </p:cNvPr>
          <p:cNvSpPr/>
          <p:nvPr/>
        </p:nvSpPr>
        <p:spPr>
          <a:xfrm>
            <a:off x="1522413" y="1582341"/>
            <a:ext cx="914400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Painkillers are prescribed for no more than 14 days for acute pain.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 After 30 days of consecutive prescriptions, the doctor and patient must enter into a narcotic contract that lays out goals for treatment and gives consent to drug testing if necessary.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At 90 days, a doctor must offer up an “evidence-based diagnosis” — not something generic like a diagnosis of “lower back pain” — and must recheck the state’s Prescription Monitoring Program database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For any prescription exceeding 365 days, doctors must document their rationale for prescribing opioids for so long.</a:t>
            </a:r>
          </a:p>
        </p:txBody>
      </p:sp>
    </p:spTree>
    <p:extLst>
      <p:ext uri="{BB962C8B-B14F-4D97-AF65-F5344CB8AC3E}">
        <p14:creationId xmlns:p14="http://schemas.microsoft.com/office/powerpoint/2010/main" val="9335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96F2-2F4C-4E34-BB6A-F3ECB8F6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MAT and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B1BE-9C59-488E-BD96-3C117104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143000"/>
            <a:ext cx="9829799" cy="4953000"/>
          </a:xfrm>
        </p:spPr>
        <p:txBody>
          <a:bodyPr>
            <a:noAutofit/>
          </a:bodyPr>
          <a:lstStyle/>
          <a:p>
            <a:r>
              <a:rPr lang="en-US" sz="2600" b="1" dirty="0"/>
              <a:t>Methadone has been the “Gold Standard”</a:t>
            </a:r>
          </a:p>
          <a:p>
            <a:r>
              <a:rPr lang="en-US" sz="2600" b="1" dirty="0"/>
              <a:t>Want to stabilize patient and prevent using and withdrawals – hard on the fetus</a:t>
            </a:r>
          </a:p>
          <a:p>
            <a:r>
              <a:rPr lang="en-US" sz="2600" b="1" dirty="0"/>
              <a:t>Provides for supervised prenatal care</a:t>
            </a:r>
          </a:p>
          <a:p>
            <a:r>
              <a:rPr lang="en-US" sz="2600" b="1" dirty="0"/>
              <a:t>May need to increase dose toward end of pregnancy</a:t>
            </a:r>
          </a:p>
          <a:p>
            <a:r>
              <a:rPr lang="en-US" sz="2600" b="1" dirty="0"/>
              <a:t>Buprenorphine now shown to be safe and effective although not FDA approved</a:t>
            </a:r>
          </a:p>
          <a:p>
            <a:r>
              <a:rPr lang="en-US" sz="2600" b="1" dirty="0"/>
              <a:t>Recent study used buprenorphine for Neonatal Abstinence Syndrome</a:t>
            </a:r>
          </a:p>
          <a:p>
            <a:r>
              <a:rPr lang="en-US" sz="2600" b="1" dirty="0"/>
              <a:t>Mother can breastfeed on either drug but watch timing of dosing and feeding</a:t>
            </a:r>
          </a:p>
        </p:txBody>
      </p:sp>
    </p:spTree>
    <p:extLst>
      <p:ext uri="{BB962C8B-B14F-4D97-AF65-F5344CB8AC3E}">
        <p14:creationId xmlns:p14="http://schemas.microsoft.com/office/powerpoint/2010/main" val="23259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52C-05E2-4986-96D5-F57B7103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66800"/>
          </a:xfrm>
        </p:spPr>
        <p:txBody>
          <a:bodyPr/>
          <a:lstStyle/>
          <a:p>
            <a:r>
              <a:rPr lang="en-US" dirty="0"/>
              <a:t>Neonatal Abstinence Syndrome - 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186B-D499-431B-9F79-E341A7E8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Opioids not good for baby:  fetal growth restriction, Intrauterine withdrawal, depressed breathing, preterm delivery, premature rupture of membranes, perinatal death, NAS</a:t>
            </a:r>
          </a:p>
          <a:p>
            <a:r>
              <a:rPr lang="en-US" dirty="0"/>
              <a:t>NAS in 30% to 80% infants born to women taking opioids, including those in MAT programs</a:t>
            </a:r>
          </a:p>
          <a:p>
            <a:r>
              <a:rPr lang="en-US" dirty="0"/>
              <a:t>Disruption of mother-infant relationship, sleep-wake abnormalities, feeding difficulties, weight loss and seizures</a:t>
            </a:r>
          </a:p>
          <a:p>
            <a:r>
              <a:rPr lang="en-US" dirty="0"/>
              <a:t>Withdrawal symptoms include tremors, diarrhea, fever, irritability, jitteriness, sweating, vomiting, generalized convulsions</a:t>
            </a:r>
          </a:p>
          <a:p>
            <a:r>
              <a:rPr lang="en-US" dirty="0"/>
              <a:t>Opioids first-line therapy – methadone, buprenorphine and morphine</a:t>
            </a:r>
          </a:p>
        </p:txBody>
      </p:sp>
    </p:spTree>
    <p:extLst>
      <p:ext uri="{BB962C8B-B14F-4D97-AF65-F5344CB8AC3E}">
        <p14:creationId xmlns:p14="http://schemas.microsoft.com/office/powerpoint/2010/main" val="5681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7812-E533-442C-B061-2D6DA7C3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Methadone vs Buprenorphine in Pregnancy:</a:t>
            </a:r>
            <a:br>
              <a:rPr lang="en-US" dirty="0"/>
            </a:br>
            <a:r>
              <a:rPr lang="en-US" dirty="0"/>
              <a:t>Effects on Newborn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7B20FF-53A4-49FD-9A2B-0D287D5367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9650" y="1905000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81F3-683C-43AE-BF2D-319F1A41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Kratom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0B46A5-9075-4063-B59C-DCE495693B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5431"/>
          <a:stretch/>
        </p:blipFill>
        <p:spPr>
          <a:xfrm rot="5400000">
            <a:off x="2110751" y="2008096"/>
            <a:ext cx="3471522" cy="3733800"/>
          </a:xfrm>
        </p:spPr>
      </p:pic>
      <p:pic>
        <p:nvPicPr>
          <p:cNvPr id="8" name="Content Placeholder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A380EBC-BB59-427C-9CD9-59B83C05F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5412" y="1600200"/>
            <a:ext cx="3475776" cy="4530725"/>
          </a:xfrm>
        </p:spPr>
      </p:pic>
    </p:spTree>
    <p:extLst>
      <p:ext uri="{BB962C8B-B14F-4D97-AF65-F5344CB8AC3E}">
        <p14:creationId xmlns:p14="http://schemas.microsoft.com/office/powerpoint/2010/main" val="36281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7814"/>
            <a:ext cx="8229600" cy="941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Opioid Use Disorder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2" y="1219200"/>
            <a:ext cx="9372600" cy="5334000"/>
          </a:xfrm>
        </p:spPr>
        <p:txBody>
          <a:bodyPr>
            <a:normAutofit/>
          </a:bodyPr>
          <a:lstStyle/>
          <a:p>
            <a:pPr marL="914400" lvl="1" indent="-457200">
              <a:buAutoNum type="arabicPeriod" startAt="8"/>
              <a:defRPr/>
            </a:pPr>
            <a:endParaRPr lang="en-US" sz="2400" dirty="0"/>
          </a:p>
          <a:p>
            <a:pPr marL="914400" lvl="1" indent="-457200">
              <a:buAutoNum type="arabicPeriod" startAt="8"/>
              <a:defRPr/>
            </a:pPr>
            <a:r>
              <a:rPr lang="en-US" sz="2400" dirty="0"/>
              <a:t>Recurrent use in situations where it is physically hazardous</a:t>
            </a:r>
          </a:p>
          <a:p>
            <a:pPr marL="914400" lvl="1" indent="-457200">
              <a:buAutoNum type="arabicPeriod" startAt="9"/>
              <a:defRPr/>
            </a:pPr>
            <a:r>
              <a:rPr lang="en-US" sz="2400" dirty="0"/>
              <a:t>Continued opioid use in spite of persistent physical or psychological problem   </a:t>
            </a: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10.</a:t>
            </a:r>
            <a:r>
              <a:rPr lang="en-US" sz="2400" dirty="0"/>
              <a:t> </a:t>
            </a:r>
            <a:r>
              <a:rPr lang="en-US" sz="2400" u="sng" dirty="0"/>
              <a:t>Tolerance</a:t>
            </a:r>
            <a:r>
              <a:rPr lang="en-US" sz="2400" dirty="0"/>
              <a:t>:  the need for increased amounts for the 	desired effect 	or diminished effect of same amount</a:t>
            </a: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11.</a:t>
            </a:r>
            <a:r>
              <a:rPr lang="en-US" sz="2400" dirty="0"/>
              <a:t>	 </a:t>
            </a:r>
            <a:r>
              <a:rPr lang="en-US" sz="2400" u="sng" dirty="0"/>
              <a:t>Withdrawa</a:t>
            </a:r>
            <a:r>
              <a:rPr lang="en-US" sz="2400" dirty="0"/>
              <a:t>l: a characteristic syndrome of symptoms with the 	same or closely related substance taken to avoid or relieve 	withdrawal symptoms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D44E71-F3BF-41E7-9019-C1468D34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77814"/>
            <a:ext cx="8229600" cy="941387"/>
          </a:xfrm>
        </p:spPr>
        <p:txBody>
          <a:bodyPr/>
          <a:lstStyle/>
          <a:p>
            <a:r>
              <a:rPr lang="en-US" dirty="0"/>
              <a:t>Kratom II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BF310-09EC-4917-8E9D-376B0FAE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219201"/>
            <a:ext cx="8229600" cy="4911725"/>
          </a:xfrm>
        </p:spPr>
        <p:txBody>
          <a:bodyPr/>
          <a:lstStyle/>
          <a:p>
            <a:r>
              <a:rPr lang="en-US" dirty="0"/>
              <a:t>Recreational drug in SE Asia and the West</a:t>
            </a:r>
          </a:p>
          <a:p>
            <a:r>
              <a:rPr lang="en-US" dirty="0"/>
              <a:t>55% of regular users become dependent</a:t>
            </a:r>
          </a:p>
          <a:p>
            <a:r>
              <a:rPr lang="en-US" dirty="0"/>
              <a:t>Implicated in some overdose deaths</a:t>
            </a:r>
          </a:p>
          <a:p>
            <a:r>
              <a:rPr lang="en-US" dirty="0"/>
              <a:t>Used in self-management of opioid withdrawal</a:t>
            </a:r>
          </a:p>
          <a:p>
            <a:r>
              <a:rPr lang="en-US" dirty="0"/>
              <a:t>Users tend to be middle-aged, male, white and employed</a:t>
            </a:r>
          </a:p>
          <a:p>
            <a:r>
              <a:rPr lang="en-US" dirty="0"/>
              <a:t>Small doses are stimulatory while larger doses have sedative-narcotic effect</a:t>
            </a:r>
          </a:p>
        </p:txBody>
      </p:sp>
    </p:spTree>
    <p:extLst>
      <p:ext uri="{BB962C8B-B14F-4D97-AF65-F5344CB8AC3E}">
        <p14:creationId xmlns:p14="http://schemas.microsoft.com/office/powerpoint/2010/main" val="8870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5C84-478D-4B98-BD2A-6F650E42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77814"/>
            <a:ext cx="8229600" cy="941387"/>
          </a:xfrm>
        </p:spPr>
        <p:txBody>
          <a:bodyPr/>
          <a:lstStyle/>
          <a:p>
            <a:r>
              <a:rPr lang="en-US" dirty="0"/>
              <a:t>Kratom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3872-9C95-4C6A-9F12-6D479CF2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Active drugs are </a:t>
            </a:r>
            <a:r>
              <a:rPr lang="en-US" sz="2800" dirty="0" err="1"/>
              <a:t>mitragynine</a:t>
            </a:r>
            <a:r>
              <a:rPr lang="en-US" sz="2800" dirty="0"/>
              <a:t> and 7-hydroxymitragynine</a:t>
            </a:r>
          </a:p>
          <a:p>
            <a:r>
              <a:rPr lang="en-US" sz="2800" dirty="0"/>
              <a:t>Binds to opioid receptors and several others (serotonin, noradrenaline and dopamine)</a:t>
            </a:r>
          </a:p>
          <a:p>
            <a:r>
              <a:rPr lang="en-US" sz="2800" dirty="0"/>
              <a:t>Mu partial agonist</a:t>
            </a:r>
          </a:p>
          <a:p>
            <a:r>
              <a:rPr lang="en-US" sz="2800" dirty="0"/>
              <a:t>Withdrawal similar to opioid withdrawal</a:t>
            </a:r>
          </a:p>
          <a:p>
            <a:r>
              <a:rPr lang="en-US" sz="2800" dirty="0"/>
              <a:t>Cravings and relapse</a:t>
            </a:r>
          </a:p>
          <a:p>
            <a:r>
              <a:rPr lang="en-US" sz="2800" dirty="0"/>
              <a:t>Presently unregulated or limited to over 18 or 21 in most states but banned in some</a:t>
            </a:r>
          </a:p>
          <a:p>
            <a:r>
              <a:rPr lang="en-US" sz="2800" dirty="0"/>
              <a:t>Working on changing to a Schedule I drug but push back from billion-dollar industry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7814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Local resources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066801"/>
            <a:ext cx="9144000" cy="55133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Inpatient/Detox Programs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WestCare  383-4044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Crossroads 702-433-4357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Seven Hills Behavioral Inst / Henderson  646-5000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Las Vegas Recovery Center (Landmark) 800-790-0091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Desert Hope Treatment Center 888-211-6274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Outpatient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Community Counseling  369-8700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Bridge Associates  474-6450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WestCare  702-385-2020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BHG Recovery (formerly Center for Behavioral Health) 702-796-0660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AA  598-1888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High Risk Pregnancy Center 702-940-3266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Several Methadone Programs – www.samhsa.gov/treatment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8461-423D-48ED-B4DC-F8B1478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4" y="765067"/>
            <a:ext cx="6717101" cy="755419"/>
          </a:xfrm>
        </p:spPr>
        <p:txBody>
          <a:bodyPr/>
          <a:lstStyle/>
          <a:p>
            <a:pPr algn="ctr"/>
            <a:r>
              <a:rPr lang="en-US" dirty="0"/>
              <a:t>Neurotransmission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DFC8-25D5-4259-976D-4081490A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952" y="2504902"/>
            <a:ext cx="6107662" cy="283261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4441FB-DD77-44CC-8134-B3FE0EEEDDDE}"/>
              </a:ext>
            </a:extLst>
          </p:cNvPr>
          <p:cNvGrpSpPr/>
          <p:nvPr/>
        </p:nvGrpSpPr>
        <p:grpSpPr>
          <a:xfrm>
            <a:off x="2284412" y="1752600"/>
            <a:ext cx="7772400" cy="4572000"/>
            <a:chOff x="0" y="0"/>
            <a:chExt cx="4951730" cy="25415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2CCA00-DC25-4393-8937-D16EE819D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951730" cy="2372360"/>
            </a:xfrm>
            <a:prstGeom prst="rect">
              <a:avLst/>
            </a:prstGeom>
          </p:spPr>
        </p:pic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DF4987FA-BE41-4439-A16D-11C537488B4B}"/>
                </a:ext>
              </a:extLst>
            </p:cNvPr>
            <p:cNvSpPr txBox="1"/>
            <p:nvPr/>
          </p:nvSpPr>
          <p:spPr>
            <a:xfrm>
              <a:off x="0" y="2372360"/>
              <a:ext cx="4951730" cy="16919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16" tIns="45708" rIns="91416" bIns="4570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5098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BAFA-05A3-4B4D-94C9-8529D906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285742"/>
            <a:ext cx="5968549" cy="857258"/>
          </a:xfrm>
        </p:spPr>
        <p:txBody>
          <a:bodyPr/>
          <a:lstStyle/>
          <a:p>
            <a:pPr algn="ctr"/>
            <a:r>
              <a:rPr lang="en-US" dirty="0"/>
              <a:t>The synapse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B4217-0B90-4485-864C-2FA9ED3950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371600"/>
            <a:ext cx="5445224" cy="48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896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BA3F-E770-4A98-890C-F266BBE8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/>
            <a:r>
              <a:rPr lang="en-US" dirty="0"/>
              <a:t>Brief History of Opioids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F47D-C1BF-490E-B77A-82E6C620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found as far back as 3400 BC “joy plant” </a:t>
            </a:r>
            <a:r>
              <a:rPr lang="en-US" i="1" dirty="0"/>
              <a:t>Papaver </a:t>
            </a:r>
            <a:r>
              <a:rPr lang="en-US" i="1" dirty="0" err="1"/>
              <a:t>somniferum</a:t>
            </a:r>
            <a:endParaRPr lang="en-US" i="1" dirty="0"/>
          </a:p>
          <a:p>
            <a:r>
              <a:rPr lang="en-US" dirty="0"/>
              <a:t>Opioids used to control coughing, diarrhea and pain, primarily oral</a:t>
            </a:r>
          </a:p>
          <a:p>
            <a:r>
              <a:rPr lang="en-US" dirty="0"/>
              <a:t>1600’s opium smoking spread around the world, including America</a:t>
            </a:r>
          </a:p>
          <a:p>
            <a:r>
              <a:rPr lang="en-US" dirty="0"/>
              <a:t>1806 isolation of morphine, named after Morpheus, Greek god of dreams and sleep</a:t>
            </a:r>
          </a:p>
          <a:p>
            <a:r>
              <a:rPr lang="en-US" dirty="0"/>
              <a:t>By 1820, commercially available around the world</a:t>
            </a:r>
          </a:p>
          <a:p>
            <a:r>
              <a:rPr lang="en-US" dirty="0"/>
              <a:t>1853 syringe perfected allowing parenteral delivery of morphine</a:t>
            </a:r>
          </a:p>
          <a:p>
            <a:r>
              <a:rPr lang="en-US" dirty="0"/>
              <a:t>Heroin discovered in 1874 – synthesized from morphine</a:t>
            </a:r>
          </a:p>
          <a:p>
            <a:r>
              <a:rPr lang="en-US" dirty="0"/>
              <a:t>Opiates – naturally occurring substances in raw opium and </a:t>
            </a:r>
          </a:p>
          <a:p>
            <a:pPr marL="0" indent="0">
              <a:buNone/>
            </a:pPr>
            <a:r>
              <a:rPr lang="en-US" dirty="0"/>
              <a:t>	include morphine, codeine, papaverine and thebaine</a:t>
            </a:r>
          </a:p>
        </p:txBody>
      </p:sp>
      <p:pic>
        <p:nvPicPr>
          <p:cNvPr id="4" name="Picture 3" descr="heroin poppy.jpg (42314 bytes)">
            <a:extLst>
              <a:ext uri="{FF2B5EF4-FFF2-40B4-BE49-F238E27FC236}">
                <a16:creationId xmlns:a16="http://schemas.microsoft.com/office/drawing/2014/main" id="{CEC79E6E-036B-4A09-91EC-02580E82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8612" y="4648200"/>
            <a:ext cx="2580088" cy="17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EE8B-C7E8-43CD-B174-C9697901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/>
          <a:lstStyle/>
          <a:p>
            <a:pPr algn="ctr"/>
            <a:r>
              <a:rPr lang="en-US" dirty="0"/>
              <a:t>History of Opioid Use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61F5-2D71-43BE-B76F-3A5CC47B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371601"/>
            <a:ext cx="9372599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1830-1899:  extracts of opium such as laudanum were common and used to treat food poisoning and GI problems and were valued for their </a:t>
            </a:r>
            <a:r>
              <a:rPr lang="en-US" b="1" dirty="0"/>
              <a:t>sedating and calming effects</a:t>
            </a:r>
          </a:p>
          <a:p>
            <a:r>
              <a:rPr lang="en-US" dirty="0"/>
              <a:t>Tended to be white, middle-class females who became addicted while self-medicating – “sickly” or neurasthenic</a:t>
            </a:r>
          </a:p>
          <a:p>
            <a:r>
              <a:rPr lang="en-US" dirty="0"/>
              <a:t>Civil War veterans and Chinese immigrants  both had problems with overuse</a:t>
            </a:r>
          </a:p>
          <a:p>
            <a:r>
              <a:rPr lang="en-US" dirty="0"/>
              <a:t>Dangers of use recognized in late 1800’s</a:t>
            </a:r>
          </a:p>
          <a:p>
            <a:r>
              <a:rPr lang="en-US" dirty="0"/>
              <a:t>1900-1914 Morphine Maintenance Clinics</a:t>
            </a:r>
          </a:p>
          <a:p>
            <a:r>
              <a:rPr lang="en-US" dirty="0"/>
              <a:t>1914 Harrison Narcotics Tax Act: established the FDA and a federal system for regulation of drug manufacturing, pharmacies and physician prescribing</a:t>
            </a:r>
          </a:p>
          <a:p>
            <a:r>
              <a:rPr lang="en-US" dirty="0"/>
              <a:t>Became illegal to treat OUD with prescribed opioids – 3000 physicians were jailed!  </a:t>
            </a:r>
          </a:p>
        </p:txBody>
      </p:sp>
    </p:spTree>
    <p:extLst>
      <p:ext uri="{BB962C8B-B14F-4D97-AF65-F5344CB8AC3E}">
        <p14:creationId xmlns:p14="http://schemas.microsoft.com/office/powerpoint/2010/main" val="41393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4df8fd-d44d-4d9a-b1d8-65fa08866546" xsi:nil="true"/>
    <lcf76f155ced4ddcb4097134ff3c332f xmlns="563fdef4-402a-4f9b-b351-f6170dd260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DA6830F8F5A42B3447107B7868813" ma:contentTypeVersion="15" ma:contentTypeDescription="Create a new document." ma:contentTypeScope="" ma:versionID="7c1411e2d4be65fd68e5a50a133c426d">
  <xsd:schema xmlns:xsd="http://www.w3.org/2001/XMLSchema" xmlns:xs="http://www.w3.org/2001/XMLSchema" xmlns:p="http://schemas.microsoft.com/office/2006/metadata/properties" xmlns:ns2="563fdef4-402a-4f9b-b351-f6170dd26047" xmlns:ns3="3b4df8fd-d44d-4d9a-b1d8-65fa08866546" targetNamespace="http://schemas.microsoft.com/office/2006/metadata/properties" ma:root="true" ma:fieldsID="2cf738c146ad9db32270bbfd768f4bcd" ns2:_="" ns3:_="">
    <xsd:import namespace="563fdef4-402a-4f9b-b351-f6170dd26047"/>
    <xsd:import namespace="3b4df8fd-d44d-4d9a-b1d8-65fa08866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def4-402a-4f9b-b351-f6170dd26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33ba762-2ba6-4555-baae-00476115e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f8fd-d44d-4d9a-b1d8-65fa08866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7a4322-10e7-41bc-8e81-358de4d6bd95}" ma:internalName="TaxCatchAll" ma:showField="CatchAllData" ma:web="3b4df8fd-d44d-4d9a-b1d8-65fa08866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6DFEE-CA7E-46AC-ADE3-7109970D6CB7}"/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A91D73CC-2963-4661-9F2C-5A9B156B7F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3037</Words>
  <Application>Microsoft Office PowerPoint</Application>
  <PresentationFormat>Custom</PresentationFormat>
  <Paragraphs>363</Paragraphs>
  <Slides>52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Corbel</vt:lpstr>
      <vt:lpstr>Times</vt:lpstr>
      <vt:lpstr>Times New Roman</vt:lpstr>
      <vt:lpstr>Wingdings</vt:lpstr>
      <vt:lpstr>Digital Blue Tunnel 16x9</vt:lpstr>
      <vt:lpstr>OPIOID USE DISORDERS MEDICATION ASSISTED TREATMENT  Presentation to the Treatment and Recovery Subcommittee</vt:lpstr>
      <vt:lpstr>PowerPoint Presentation</vt:lpstr>
      <vt:lpstr>Opioid Use Disorder</vt:lpstr>
      <vt:lpstr>Opioid Use Disorder</vt:lpstr>
      <vt:lpstr>Opioid Use Disorder</vt:lpstr>
      <vt:lpstr>Neurotransmission</vt:lpstr>
      <vt:lpstr>The synapse</vt:lpstr>
      <vt:lpstr>Brief History of Opioids</vt:lpstr>
      <vt:lpstr>History of Opioid Use Disorder</vt:lpstr>
      <vt:lpstr>History of OUD Treatment</vt:lpstr>
      <vt:lpstr>Opioid Mechanisms</vt:lpstr>
      <vt:lpstr>PowerPoint Presentation</vt:lpstr>
      <vt:lpstr>Fentanyl</vt:lpstr>
      <vt:lpstr>Opioid Agonist Effects</vt:lpstr>
      <vt:lpstr>Opioid Withdrawal</vt:lpstr>
      <vt:lpstr>PowerPoint Presentation</vt:lpstr>
      <vt:lpstr>The μ Receptor in Normal Physiology</vt:lpstr>
      <vt:lpstr>Pain and the Mu Receptor</vt:lpstr>
      <vt:lpstr>Medical Complications  of Opioid Dependence</vt:lpstr>
      <vt:lpstr>Reversal of Overdose: Naloxone</vt:lpstr>
      <vt:lpstr>Pain in the United States</vt:lpstr>
      <vt:lpstr>Misuse and Diversion</vt:lpstr>
      <vt:lpstr>Abstinence Based and Psychosocial Treatments</vt:lpstr>
      <vt:lpstr>Medication Assisted Treatments (MAT) for Opioid Use Disorder</vt:lpstr>
      <vt:lpstr>Opiate Withdrawal</vt:lpstr>
      <vt:lpstr>Opiate Substitution = Medication Assisted Treatment (MAT)</vt:lpstr>
      <vt:lpstr>Methadone</vt:lpstr>
      <vt:lpstr>Methadone: Program Management</vt:lpstr>
      <vt:lpstr>Methadone: Chronic Use </vt:lpstr>
      <vt:lpstr>Buprenorphine:  Unique in Opioid Use Disorders MAT</vt:lpstr>
      <vt:lpstr>Buprenorphine continued</vt:lpstr>
      <vt:lpstr>Buprenorphine</vt:lpstr>
      <vt:lpstr>Buprenorphine Preparations</vt:lpstr>
      <vt:lpstr>Buprenorphine Preparations</vt:lpstr>
      <vt:lpstr>Buprenorphine vs. Withdrawal and Drug-Free Treatment for Heroin Dependence Kakko, Lancet 2003</vt:lpstr>
      <vt:lpstr>Opioid Antagonist:  Naltrexone </vt:lpstr>
      <vt:lpstr>Naltrexone continued</vt:lpstr>
      <vt:lpstr>www.samhsa.gov/medication-assisted-treatment/physicianlocator www.suboxone.com/treatment-plan/find-a-doctor  </vt:lpstr>
      <vt:lpstr>Bridge Program </vt:lpstr>
      <vt:lpstr>PowerPoint Presentation</vt:lpstr>
      <vt:lpstr>Candidates for Naltrexone</vt:lpstr>
      <vt:lpstr>Patients who may be better candidates for agonists </vt:lpstr>
      <vt:lpstr>Prescription Monitoring Program - PMP</vt:lpstr>
      <vt:lpstr>Governor’s Opioid Bill AB474</vt:lpstr>
      <vt:lpstr>PRESCRIBING OPIOIDS for PAIN</vt:lpstr>
      <vt:lpstr>MAT and Pregnancy</vt:lpstr>
      <vt:lpstr>Neonatal Abstinence Syndrome - NAS</vt:lpstr>
      <vt:lpstr>Methadone vs Buprenorphine in Pregnancy: Effects on Newborn</vt:lpstr>
      <vt:lpstr>Kratom</vt:lpstr>
      <vt:lpstr>Kratom II</vt:lpstr>
      <vt:lpstr>Kratom III</vt:lpstr>
      <vt:lpstr>Local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EPIDEMIC and TREATMENT of ADDICTION</dc:title>
  <dc:creator>Lesley</dc:creator>
  <cp:lastModifiedBy>Lesley Dickson</cp:lastModifiedBy>
  <cp:revision>109</cp:revision>
  <cp:lastPrinted>2018-01-02T20:14:54Z</cp:lastPrinted>
  <dcterms:created xsi:type="dcterms:W3CDTF">2017-04-22T22:52:25Z</dcterms:created>
  <dcterms:modified xsi:type="dcterms:W3CDTF">2022-05-09T15:24:43Z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0x010100399DA6830F8F5A42B3447107B7868813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